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6"/>
  </p:notesMasterIdLst>
  <p:sldIdLst>
    <p:sldId id="257" r:id="rId2"/>
    <p:sldId id="258" r:id="rId3"/>
    <p:sldId id="259" r:id="rId4"/>
    <p:sldId id="260" r:id="rId5"/>
    <p:sldId id="261" r:id="rId6"/>
    <p:sldId id="262" r:id="rId7"/>
    <p:sldId id="285" r:id="rId8"/>
    <p:sldId id="286" r:id="rId9"/>
    <p:sldId id="263" r:id="rId10"/>
    <p:sldId id="264" r:id="rId11"/>
    <p:sldId id="562" r:id="rId12"/>
    <p:sldId id="546" r:id="rId13"/>
    <p:sldId id="561" r:id="rId14"/>
    <p:sldId id="548" r:id="rId15"/>
    <p:sldId id="549" r:id="rId16"/>
    <p:sldId id="550" r:id="rId17"/>
    <p:sldId id="551" r:id="rId18"/>
    <p:sldId id="552" r:id="rId19"/>
    <p:sldId id="553" r:id="rId20"/>
    <p:sldId id="554" r:id="rId21"/>
    <p:sldId id="555" r:id="rId22"/>
    <p:sldId id="556" r:id="rId23"/>
    <p:sldId id="557" r:id="rId24"/>
    <p:sldId id="558" r:id="rId25"/>
    <p:sldId id="559" r:id="rId26"/>
    <p:sldId id="563" r:id="rId27"/>
    <p:sldId id="566" r:id="rId28"/>
    <p:sldId id="567" r:id="rId29"/>
    <p:sldId id="531" r:id="rId30"/>
    <p:sldId id="532" r:id="rId31"/>
    <p:sldId id="533" r:id="rId32"/>
    <p:sldId id="323" r:id="rId33"/>
    <p:sldId id="534" r:id="rId34"/>
    <p:sldId id="535" r:id="rId35"/>
    <p:sldId id="536" r:id="rId36"/>
    <p:sldId id="537" r:id="rId37"/>
    <p:sldId id="265" r:id="rId38"/>
    <p:sldId id="266" r:id="rId39"/>
    <p:sldId id="267" r:id="rId40"/>
    <p:sldId id="268" r:id="rId41"/>
    <p:sldId id="269" r:id="rId42"/>
    <p:sldId id="270" r:id="rId43"/>
    <p:sldId id="271" r:id="rId44"/>
    <p:sldId id="272" r:id="rId45"/>
    <p:sldId id="289" r:id="rId46"/>
    <p:sldId id="293" r:id="rId47"/>
    <p:sldId id="290" r:id="rId48"/>
    <p:sldId id="274" r:id="rId49"/>
    <p:sldId id="294" r:id="rId50"/>
    <p:sldId id="295" r:id="rId51"/>
    <p:sldId id="275" r:id="rId52"/>
    <p:sldId id="276" r:id="rId53"/>
    <p:sldId id="296" r:id="rId54"/>
    <p:sldId id="297" r:id="rId55"/>
    <p:sldId id="277" r:id="rId56"/>
    <p:sldId id="278" r:id="rId57"/>
    <p:sldId id="279" r:id="rId58"/>
    <p:sldId id="280" r:id="rId59"/>
    <p:sldId id="281" r:id="rId60"/>
    <p:sldId id="282" r:id="rId61"/>
    <p:sldId id="283" r:id="rId62"/>
    <p:sldId id="284" r:id="rId63"/>
    <p:sldId id="298" r:id="rId64"/>
    <p:sldId id="299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FF9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7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31C49-98D4-4FB1-A7B7-B2D7EF63C00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Klicken Sie hier, um die Master-Textformate zu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C2974-D781-4D85-B87F-D9E7619EC1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0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C2974-D781-4D85-B87F-D9E7619EC19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75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C2974-D781-4D85-B87F-D9E7619EC19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29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2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4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773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9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16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55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57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5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0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9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3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5662C025-005A-424A-BA8B-F05227A6434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90411EE-2C69-4FEA-AF2D-6168560503BB}" type="slidenum">
              <a:rPr lang="en-US" smtClean="0"/>
              <a:t>‹Nr.›</a:t>
            </a:fld>
            <a:endParaRPr 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845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267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6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</a:t>
            </a:r>
            <a:r>
              <a:rPr lang="en-US" sz="1200" b="1" dirty="0"/>
              <a:t>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B6E199-3E62-1942-B878-EB5580B2A8E8}"/>
              </a:ext>
            </a:extLst>
          </p:cNvPr>
          <p:cNvSpPr txBox="1"/>
          <p:nvPr/>
        </p:nvSpPr>
        <p:spPr>
          <a:xfrm>
            <a:off x="2123041" y="2643231"/>
            <a:ext cx="5168594" cy="4001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Lassen Sie uns näher auf </a:t>
            </a:r>
            <a:r>
              <a:rPr lang="en-US" sz="1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Überempfindlichkeitsreaktionen</a:t>
            </a:r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eingehen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71BEBE-CAAD-A402-1747-A05A23A0155D}"/>
              </a:ext>
            </a:extLst>
          </p:cNvPr>
          <p:cNvSpPr/>
          <p:nvPr/>
        </p:nvSpPr>
        <p:spPr>
          <a:xfrm>
            <a:off x="1764487" y="1244915"/>
            <a:ext cx="3419061" cy="816690"/>
          </a:xfrm>
          <a:prstGeom prst="ellipse">
            <a:avLst/>
          </a:prstGeom>
          <a:noFill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98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>
            <a:extLst>
              <a:ext uri="{FF2B5EF4-FFF2-40B4-BE49-F238E27FC236}">
                <a16:creationId xmlns:a16="http://schemas.microsoft.com/office/drawing/2014/main" id="{15F3B72D-900C-4839-BC50-D6D2B15DC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5" cy="5909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Überempfindlichkeitsreaktionen der Augenoberfläche gibt es?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/>
                </a:solidFill>
              </a:rPr>
              <a:t>Teilen Sie </a:t>
            </a:r>
            <a:r>
              <a:rPr lang="en-US" altLang="en-US" sz="1200" b="1" i="1" dirty="0" err="1">
                <a:solidFill>
                  <a:schemeClr val="bg1"/>
                </a:solidFill>
              </a:rPr>
              <a:t>sie </a:t>
            </a:r>
            <a:r>
              <a:rPr lang="en-US" altLang="en-US" sz="1200" b="1" i="1" dirty="0">
                <a:solidFill>
                  <a:schemeClr val="bg1"/>
                </a:solidFill>
              </a:rPr>
              <a:t>auf</a:t>
            </a:r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12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3C0C78-3295-49AE-AAAE-B839BE3D5887}"/>
              </a:ext>
            </a:extLst>
          </p:cNvPr>
          <p:cNvSpPr txBox="1"/>
          <p:nvPr/>
        </p:nvSpPr>
        <p:spPr>
          <a:xfrm>
            <a:off x="317269" y="672976"/>
            <a:ext cx="6549695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Zunächst: Was ist eine Überempfindlichkeitsreaktion </a:t>
            </a:r>
          </a:p>
          <a:p>
            <a:endParaRPr lang="en-US" sz="1200" i="1" dirty="0">
              <a:solidFill>
                <a:srgbClr val="00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781280-8FE4-4AF0-8464-E29AD9C97E92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9BD74-3CE9-F103-F446-5D6E72986389}"/>
              </a:ext>
            </a:extLst>
          </p:cNvPr>
          <p:cNvSpPr txBox="1"/>
          <p:nvPr/>
        </p:nvSpPr>
        <p:spPr>
          <a:xfrm>
            <a:off x="3977117" y="689036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3BA891-F46F-4982-BFFF-832278244C93}"/>
              </a:ext>
            </a:extLst>
          </p:cNvPr>
          <p:cNvSpPr txBox="1"/>
          <p:nvPr/>
        </p:nvSpPr>
        <p:spPr>
          <a:xfrm>
            <a:off x="7007511" y="99060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</p:spTree>
    <p:extLst>
      <p:ext uri="{BB962C8B-B14F-4D97-AF65-F5344CB8AC3E}">
        <p14:creationId xmlns:p14="http://schemas.microsoft.com/office/powerpoint/2010/main" val="1448853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0781280-8FE4-4AF0-8464-E29AD9C97E92}"/>
              </a:ext>
            </a:extLst>
          </p:cNvPr>
          <p:cNvSpPr txBox="1"/>
          <p:nvPr/>
        </p:nvSpPr>
        <p:spPr>
          <a:xfrm>
            <a:off x="7007511" y="99060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15F3B72D-900C-4839-BC50-D6D2B15DC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5" cy="5909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Überempfindlichkeitsreaktionen der Augenoberfläche gibt es?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/>
                </a:solidFill>
              </a:rPr>
              <a:t>Teilen wir </a:t>
            </a:r>
            <a:r>
              <a:rPr lang="en-US" altLang="en-US" sz="1200" b="1" i="1" dirty="0" err="1">
                <a:solidFill>
                  <a:schemeClr val="bg1"/>
                </a:solidFill>
              </a:rPr>
              <a:t>sie </a:t>
            </a:r>
            <a:r>
              <a:rPr lang="en-US" altLang="en-US" sz="1200" b="1" i="1" dirty="0">
                <a:solidFill>
                  <a:schemeClr val="bg1"/>
                </a:solidFill>
              </a:rPr>
              <a:t>auf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8E730B-6E30-4F06-1503-883C8C133849}"/>
              </a:ext>
            </a:extLst>
          </p:cNvPr>
          <p:cNvSpPr txBox="1"/>
          <p:nvPr/>
        </p:nvSpPr>
        <p:spPr>
          <a:xfrm>
            <a:off x="317270" y="858155"/>
            <a:ext cx="7863050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endParaRPr lang="en-US" sz="1600" i="1" dirty="0">
              <a:solidFill>
                <a:srgbClr val="0000FF"/>
              </a:solidFill>
            </a:endParaRPr>
          </a:p>
          <a:p>
            <a:r>
              <a:rPr lang="en-US" sz="1200" dirty="0">
                <a:solidFill>
                  <a:srgbClr val="0000FF"/>
                </a:solidFill>
              </a:rPr>
              <a:t>Eine übertriebene Form einer normalen Immunantwort – also zu viel des Guten</a:t>
            </a:r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13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3C0C78-3295-49AE-AAAE-B839BE3D5887}"/>
              </a:ext>
            </a:extLst>
          </p:cNvPr>
          <p:cNvSpPr txBox="1"/>
          <p:nvPr/>
        </p:nvSpPr>
        <p:spPr>
          <a:xfrm>
            <a:off x="317270" y="685800"/>
            <a:ext cx="6029742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Zunächst: Was ist eine Überempfindlichkeitsreaktion</a:t>
            </a:r>
            <a:endParaRPr lang="en-US" sz="1200" i="1" dirty="0">
              <a:solidFill>
                <a:srgbClr val="0000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CA235A-C428-CDA2-C6DF-762FA295F060}"/>
              </a:ext>
            </a:extLst>
          </p:cNvPr>
          <p:cNvSpPr txBox="1"/>
          <p:nvPr/>
        </p:nvSpPr>
        <p:spPr>
          <a:xfrm>
            <a:off x="4409135" y="684710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08378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>
            <a:extLst>
              <a:ext uri="{FF2B5EF4-FFF2-40B4-BE49-F238E27FC236}">
                <a16:creationId xmlns:a16="http://schemas.microsoft.com/office/drawing/2014/main" id="{15F3B72D-900C-4839-BC50-D6D2B15DC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</a:t>
            </a:r>
            <a:r>
              <a:rPr lang="en-US" altLang="en-US" sz="1200" i="1" dirty="0">
                <a:solidFill>
                  <a:srgbClr val="0000FF"/>
                </a:solidFill>
              </a:rPr>
              <a:t>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rgbClr val="0000FF"/>
                </a:solidFill>
              </a:rPr>
              <a:t>gibt es?</a:t>
            </a:r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14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87D881-26D8-4236-9AC2-DACBF59ECB29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19FD31-B4C3-2649-4477-6BD0A454100D}"/>
              </a:ext>
            </a:extLst>
          </p:cNvPr>
          <p:cNvSpPr txBox="1"/>
          <p:nvPr/>
        </p:nvSpPr>
        <p:spPr>
          <a:xfrm>
            <a:off x="7007511" y="99060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</p:spTree>
    <p:extLst>
      <p:ext uri="{BB962C8B-B14F-4D97-AF65-F5344CB8AC3E}">
        <p14:creationId xmlns:p14="http://schemas.microsoft.com/office/powerpoint/2010/main" val="3220537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15</a:t>
            </a:fld>
            <a:endParaRPr lang="en-US" altLang="en-US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D334CFB-D79D-4177-B9B8-39E251624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</a:t>
            </a:r>
            <a:r>
              <a:rPr lang="en-US" altLang="en-US" sz="1200" i="1" dirty="0">
                <a:solidFill>
                  <a:srgbClr val="0000FF"/>
                </a:solidFill>
              </a:rPr>
              <a:t>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rgbClr val="0000FF"/>
                </a:solidFill>
              </a:rPr>
              <a:t>gibt es?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F4753F-887C-4BDD-B4D3-0059525DB167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0E35E7-227B-093F-4571-24465AB76ECE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161351-ACBA-9880-9E90-C061853B8DBD}"/>
              </a:ext>
            </a:extLst>
          </p:cNvPr>
          <p:cNvSpPr txBox="1"/>
          <p:nvPr/>
        </p:nvSpPr>
        <p:spPr>
          <a:xfrm>
            <a:off x="7007511" y="99060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BCC42067-A788-480B-B900-C654404F41B4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5B0A89FD-1879-4656-84C2-D2AE2C73856C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AB1ECE84-C5D4-44D8-B87C-B5D80798E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3094576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2F89D9-16BD-DDFB-EBEC-32C55326713B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16</a:t>
            </a:fld>
            <a:endParaRPr lang="en-US" altLang="en-US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D334CFB-D79D-4177-B9B8-39E251624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F4753F-887C-4BDD-B4D3-0059525DB167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5F0EC2-E54F-462F-AA45-9CF689DCFD4A}"/>
              </a:ext>
            </a:extLst>
          </p:cNvPr>
          <p:cNvSpPr txBox="1"/>
          <p:nvPr/>
        </p:nvSpPr>
        <p:spPr>
          <a:xfrm>
            <a:off x="708025" y="2895600"/>
            <a:ext cx="7727949" cy="76431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Anmerkung: Die Konzeptualisierung klar unterscheidbarer und voneinander trennbarer Überempfindlichkeitsreaktionen wird von modernen Immunologen als </a:t>
            </a:r>
            <a:r>
              <a:rPr lang="en-US" sz="1200" b="1" dirty="0"/>
              <a:t>überholt</a:t>
            </a:r>
            <a:r>
              <a:rPr lang="en-US" sz="1200" dirty="0"/>
              <a:t> angesehen, da die meisten </a:t>
            </a:r>
            <a:r>
              <a:rPr lang="en-US" sz="1200" dirty="0" err="1"/>
              <a:t>klinischen</a:t>
            </a:r>
            <a:r>
              <a:rPr lang="en-US" sz="1200" dirty="0"/>
              <a:t> </a:t>
            </a:r>
            <a:r>
              <a:rPr lang="en-US" sz="1200" dirty="0" err="1"/>
              <a:t>Überempfindlichkeitsreaktionen</a:t>
            </a:r>
            <a:r>
              <a:rPr lang="en-US" sz="1200" dirty="0"/>
              <a:t> eine </a:t>
            </a:r>
            <a:r>
              <a:rPr lang="en-US" sz="1200" i="1" dirty="0"/>
              <a:t>Vermischung </a:t>
            </a:r>
            <a:r>
              <a:rPr lang="en-US" sz="1200" dirty="0"/>
              <a:t>der vermeintlich unterschiedlichen Mechanismen beinhalten.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426C5C-2C06-F96B-A42F-CFEE5F5938BB}"/>
              </a:ext>
            </a:extLst>
          </p:cNvPr>
          <p:cNvSpPr txBox="1"/>
          <p:nvPr/>
        </p:nvSpPr>
        <p:spPr>
          <a:xfrm>
            <a:off x="3299857" y="6380922"/>
            <a:ext cx="2544286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Keine Frage – fahren Sie fort, wenn Sie bereit sind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477C11A-62AF-418D-894C-145A9198253F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5C2057F4-C737-4934-9D5D-E293ADEF0B33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5E5E238B-60D2-457D-B8A8-B845F11747EE}"/>
              </a:ext>
            </a:extLst>
          </p:cNvPr>
          <p:cNvSpPr txBox="1"/>
          <p:nvPr/>
        </p:nvSpPr>
        <p:spPr>
          <a:xfrm>
            <a:off x="7007511" y="99060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73D76516-9CF1-46EA-B8C7-6B52E7545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1315623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A89B0B2-7121-7D3A-97A5-332EAAE0738B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17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F4753F-887C-4BDD-B4D3-0059525DB167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5F0EC2-E54F-462F-AA45-9CF689DCFD4A}"/>
              </a:ext>
            </a:extLst>
          </p:cNvPr>
          <p:cNvSpPr txBox="1"/>
          <p:nvPr/>
        </p:nvSpPr>
        <p:spPr>
          <a:xfrm>
            <a:off x="708025" y="2895600"/>
            <a:ext cx="7727949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Anmerkung: Die </a:t>
            </a:r>
            <a:r>
              <a:rPr lang="en-US" sz="1200" dirty="0" err="1"/>
              <a:t>Konzeptualisierung</a:t>
            </a:r>
            <a:r>
              <a:rPr lang="en-US" sz="1200" dirty="0"/>
              <a:t> </a:t>
            </a:r>
            <a:r>
              <a:rPr lang="de-DE" sz="1200" dirty="0"/>
              <a:t>klar unterscheidbarer und voneinander trennbarer</a:t>
            </a:r>
            <a:r>
              <a:rPr lang="en-US" sz="1200" dirty="0" err="1"/>
              <a:t>Überempfindlichkeitsreaktionen</a:t>
            </a:r>
            <a:r>
              <a:rPr lang="en-US" sz="1200" dirty="0"/>
              <a:t> wird von modernen Immunologen als</a:t>
            </a:r>
            <a:r>
              <a:rPr lang="en-US" sz="1200" b="1" dirty="0"/>
              <a:t> überholt</a:t>
            </a:r>
            <a:r>
              <a:rPr lang="en-US" sz="1200" dirty="0"/>
              <a:t> angesehen, da die meisten </a:t>
            </a:r>
            <a:r>
              <a:rPr lang="en-US" sz="1200" dirty="0" err="1"/>
              <a:t>klinischen</a:t>
            </a:r>
            <a:r>
              <a:rPr lang="en-US" sz="1200" dirty="0"/>
              <a:t> </a:t>
            </a:r>
            <a:r>
              <a:rPr lang="en-US" sz="1200" dirty="0" err="1"/>
              <a:t>Überempfindlichkeitsreaktionen</a:t>
            </a:r>
            <a:r>
              <a:rPr lang="en-US" sz="1200" dirty="0"/>
              <a:t> eine </a:t>
            </a:r>
            <a:r>
              <a:rPr lang="en-US" sz="1200" i="1" dirty="0"/>
              <a:t>Vermischung </a:t>
            </a:r>
            <a:r>
              <a:rPr lang="en-US" sz="1200" dirty="0"/>
              <a:t>der vermeintlich unterschiedlichen Mechanismen beinhalten. </a:t>
            </a:r>
            <a:r>
              <a:rPr lang="en-US" sz="1200" dirty="0">
                <a:solidFill>
                  <a:srgbClr val="0000FF"/>
                </a:solidFill>
              </a:rPr>
              <a:t>Dennoch ist dieses Schema zur Kategorisierung von Überempfindlichkeitsreaktionen in der Fachliteratur nach wie vor präsent, weshalb die Vertrautheit damit für angehende Augenärzte nach wie vor eine Pflicht ist.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9EEFF0-C466-8D83-0956-884B3DC80AF3}"/>
              </a:ext>
            </a:extLst>
          </p:cNvPr>
          <p:cNvSpPr txBox="1"/>
          <p:nvPr/>
        </p:nvSpPr>
        <p:spPr>
          <a:xfrm>
            <a:off x="3299857" y="6380922"/>
            <a:ext cx="2544286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/>
              <a:t>Keine Frage – fahren Sie fort, wenn Sie bereit sind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52A252B4-3F5D-451E-6EA2-840D12A19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47B416AE-E0C5-46BC-AB11-F2EAD85DF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488637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795CC8D-41EB-3D7D-52F4-324B645104D0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18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200" b="1" i="1" dirty="0">
                <a:solidFill>
                  <a:srgbClr val="3333FF"/>
                </a:solidFill>
                <a:latin typeface="Arial" charset="0"/>
              </a:rPr>
              <a:t>Typ-I-Reaktionen umfassen</a:t>
            </a: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…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Typ-II-Reaktionen umfassen…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29FB48-1EE1-465F-935E-EBB25BFD3C21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4701FE-EC48-4034-B634-624ADB67BA76}"/>
              </a:ext>
            </a:extLst>
          </p:cNvPr>
          <p:cNvSpPr txBox="1"/>
          <p:nvPr/>
        </p:nvSpPr>
        <p:spPr>
          <a:xfrm>
            <a:off x="4419600" y="2489016"/>
            <a:ext cx="3823483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[Ein Wort, das die Natur dieser </a:t>
            </a:r>
            <a:r>
              <a:rPr lang="en-US" sz="1200" i="1" dirty="0" err="1"/>
              <a:t>Reaktion</a:t>
            </a:r>
            <a:r>
              <a:rPr lang="en-US" sz="1200" i="1" dirty="0"/>
              <a:t> erfasst]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7826A20-BE5A-4679-8761-B08A5A3D8BF0}"/>
              </a:ext>
            </a:extLst>
          </p:cNvPr>
          <p:cNvSpPr/>
          <p:nvPr/>
        </p:nvSpPr>
        <p:spPr>
          <a:xfrm>
            <a:off x="0" y="1218027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D61F6534-D332-90D9-3D94-983ECADD268F}"/>
              </a:ext>
            </a:extLst>
          </p:cNvPr>
          <p:cNvSpPr/>
          <p:nvPr/>
        </p:nvSpPr>
        <p:spPr>
          <a:xfrm>
            <a:off x="6019800" y="2872993"/>
            <a:ext cx="533400" cy="16990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Weiter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8C8FF532-8BFF-260C-9E6A-EF530386D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E51C7EFC-11E6-4D29-8209-151C7A2DF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1512531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AFF7301-D459-B60E-95DD-B66A72F8CCB0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19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200" b="1" i="1" dirty="0">
                <a:solidFill>
                  <a:srgbClr val="3333FF"/>
                </a:solidFill>
                <a:latin typeface="Arial" charset="0"/>
              </a:rPr>
              <a:t>Typ-I-Reaktionen umfassen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Typ-II-Reaktionen umfassen…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7758A2B-EB44-F2CA-4BF7-65727A8E3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49A80DF2-36C5-46EE-B2CE-BF5D26773A04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A1BDC81-C38B-4ACB-8881-25504EDF85E3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442B7BDA-E0ED-48AD-BCE3-77B458F0AB27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F407E022-E973-49D9-A5D5-9902B5833DBF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AAB8173F-B432-4CF2-B7BF-7ECD1BC4DB9E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3474E38F-CF75-4D28-BD42-C81672C29D35}"/>
              </a:ext>
            </a:extLst>
          </p:cNvPr>
          <p:cNvSpPr txBox="1"/>
          <p:nvPr/>
        </p:nvSpPr>
        <p:spPr>
          <a:xfrm>
            <a:off x="708660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B01AA658-8C62-4D77-84F1-759CDC119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91451292-CD37-4B77-B614-89BA19E45BB9}"/>
              </a:ext>
            </a:extLst>
          </p:cNvPr>
          <p:cNvSpPr/>
          <p:nvPr/>
        </p:nvSpPr>
        <p:spPr>
          <a:xfrm>
            <a:off x="382690" y="1027432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94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385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406CDBF-D1F7-25F0-A2D8-544A22470103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20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200" b="1" i="1" dirty="0">
                <a:solidFill>
                  <a:srgbClr val="3333FF"/>
                </a:solidFill>
                <a:latin typeface="Arial" charset="0"/>
              </a:rPr>
              <a:t>Typ-I-Reaktionen umfassen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Typ-II-Reaktionen umfassen…</a:t>
            </a:r>
            <a:endParaRPr lang="en-US" sz="1600" b="1" dirty="0">
              <a:solidFill>
                <a:srgbClr val="CC0099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917D5B-1FA1-4CC1-9F77-7BF739A3D42E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6C2C4A-6F8A-4C5B-885F-A43BB8D54F57}"/>
              </a:ext>
            </a:extLst>
          </p:cNvPr>
          <p:cNvSpPr txBox="1"/>
          <p:nvPr/>
        </p:nvSpPr>
        <p:spPr>
          <a:xfrm>
            <a:off x="4419600" y="2740223"/>
            <a:ext cx="259827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[Zwei Wörter, die diese </a:t>
            </a:r>
            <a:r>
              <a:rPr lang="en-US" sz="1200" i="1" dirty="0" err="1"/>
              <a:t>Reaktion</a:t>
            </a:r>
            <a:r>
              <a:rPr lang="en-US" sz="1200" i="1" dirty="0"/>
              <a:t> beschreiben]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BD839968-FD84-830C-49FB-F248C24BB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9328A30A-F2F7-447C-9792-92E12DA8BCD9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B1742124-3FDD-4CA4-8A25-D2C15E7E15AB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8EA9137F-6349-4D94-BFC6-07DBE5841A48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8" name="Text Box 3">
            <a:extLst>
              <a:ext uri="{FF2B5EF4-FFF2-40B4-BE49-F238E27FC236}">
                <a16:creationId xmlns:a16="http://schemas.microsoft.com/office/drawing/2014/main" id="{F8548804-1173-4FD5-B1CE-914658369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3708668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511CA93-8194-39EF-DFB6-75F0EC53494F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21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-II-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66FF66"/>
                </a:solidFill>
                <a:latin typeface="Arial" charset="0"/>
              </a:rPr>
              <a:t>…zytotoxische Antikörper</a:t>
            </a:r>
            <a:endParaRPr lang="en-US" sz="1600" b="1" dirty="0">
              <a:solidFill>
                <a:srgbClr val="CC0099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-IV-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16C9B4-FE7B-4B36-ABED-7B62E20BB0CE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23A2606-57F9-A31F-FF18-2F34F29BB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3537306A-BA4D-4C4D-BC0C-697920121412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3F7DFFE-5DEA-4493-9C19-04C0991B39F3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C75C890-8BAA-44A8-A1E6-F295F25B8900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14EC2279-E078-4831-A89A-F998E5063C10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371A960B-C4A0-4A91-B321-431B45026AB8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EC0A07FD-ACCD-4CBD-A5F8-6A5A597C1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E31BB50-3344-40FB-9F14-E52E5A882E46}"/>
              </a:ext>
            </a:extLst>
          </p:cNvPr>
          <p:cNvSpPr/>
          <p:nvPr/>
        </p:nvSpPr>
        <p:spPr>
          <a:xfrm>
            <a:off x="2413535" y="843209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09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97BB80-79CA-593A-F6B1-17C60076EDE9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22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-II-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66FF66"/>
                </a:solidFill>
                <a:latin typeface="Arial" charset="0"/>
              </a:rPr>
              <a:t>…zytotoxische Antikörper</a:t>
            </a:r>
            <a:endParaRPr lang="en-US" sz="1600" b="1" dirty="0">
              <a:solidFill>
                <a:srgbClr val="CC0099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-IV-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D95D52-5EE5-4B63-98ED-30407825E7B6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A1482-BDD2-4A64-A87F-0A7BC24D31CF}"/>
              </a:ext>
            </a:extLst>
          </p:cNvPr>
          <p:cNvSpPr txBox="1"/>
          <p:nvPr/>
        </p:nvSpPr>
        <p:spPr>
          <a:xfrm>
            <a:off x="4488325" y="2968823"/>
            <a:ext cx="2212465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[Ein Wort </a:t>
            </a:r>
            <a:r>
              <a:rPr lang="en-US" sz="1200" i="1" dirty="0" err="1"/>
              <a:t>dazu</a:t>
            </a:r>
            <a:r>
              <a:rPr lang="en-US" sz="1200" i="1" dirty="0"/>
              <a:t>]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E91C7BD-0BB1-C951-587F-440BFC057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478F3C07-759A-4FB2-99E1-9EDA3BADA7B0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CF0ED3-7352-4A16-9F33-147B06FCAAFC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3456F2FD-DAB9-4E3F-935A-2E6E3AE3E554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38E9DA63-545E-4148-9BCB-2D8F76345540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90B5B99D-ADC5-428A-B23C-69C5B329410B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DADB9667-D4BF-44A0-BEF5-5655C2412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25" name="Oval 11">
            <a:extLst>
              <a:ext uri="{FF2B5EF4-FFF2-40B4-BE49-F238E27FC236}">
                <a16:creationId xmlns:a16="http://schemas.microsoft.com/office/drawing/2014/main" id="{F1EC6E7E-DDE7-4039-84E8-D400EA7328CE}"/>
              </a:ext>
            </a:extLst>
          </p:cNvPr>
          <p:cNvSpPr/>
          <p:nvPr/>
        </p:nvSpPr>
        <p:spPr>
          <a:xfrm>
            <a:off x="4784938" y="1118638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20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6FF120-1C18-514D-00B8-3322AEDBAB31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23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-II-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66FF66"/>
                </a:solidFill>
                <a:latin typeface="Arial" charset="0"/>
              </a:rPr>
              <a:t>…zytotoxische Antikörper</a:t>
            </a:r>
            <a:endParaRPr lang="en-US" sz="1600" b="1" dirty="0">
              <a:solidFill>
                <a:srgbClr val="CC0099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 …Immunkomplexreaktionen 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-IV-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D36776-E195-4F37-AE42-2AC6B862C287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9615E5-ADC3-492D-A262-E5DB5931EF8D}"/>
              </a:ext>
            </a:extLst>
          </p:cNvPr>
          <p:cNvSpPr/>
          <p:nvPr/>
        </p:nvSpPr>
        <p:spPr>
          <a:xfrm>
            <a:off x="4648200" y="975980"/>
            <a:ext cx="22860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53630A8-C6BB-BA16-FB55-BD60EC067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15E1D68D-9201-440D-9844-E1868DCF69DD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57F44368-F566-4A6B-8C5B-CE8783A1A730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D3F6DF54-FDB4-4712-8578-CB74A6AFF3FC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D9CAF82F-797A-4469-A9C6-25B7A2B76BE7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232D93BB-8870-462D-81F7-C7FCF7B1E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4131295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DBE019-D7F8-DF06-2919-51A101A3CAAA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24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-II-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66FF66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66FF66"/>
                </a:solidFill>
                <a:latin typeface="Arial" charset="0"/>
              </a:rPr>
              <a:t>…zytotoxische Antikörper</a:t>
            </a:r>
            <a:endParaRPr lang="en-US" sz="1600" b="1" dirty="0">
              <a:solidFill>
                <a:srgbClr val="CC0099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 err="1">
                <a:solidFill>
                  <a:srgbClr val="FF6600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FF6600"/>
                </a:solidFill>
                <a:latin typeface="Arial" charset="0"/>
              </a:rPr>
              <a:t>-IV-</a:t>
            </a:r>
            <a:r>
              <a:rPr lang="en-US" sz="1200" b="1" i="1" dirty="0" err="1">
                <a:solidFill>
                  <a:srgbClr val="FF6600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FF6600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FF6600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FF6600"/>
                </a:solidFill>
                <a:latin typeface="Arial" charset="0"/>
              </a:rPr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045B2C-6B8D-4ACB-8C64-B73F128E38F9}"/>
              </a:ext>
            </a:extLst>
          </p:cNvPr>
          <p:cNvSpPr txBox="1"/>
          <p:nvPr/>
        </p:nvSpPr>
        <p:spPr>
          <a:xfrm>
            <a:off x="4238765" y="3023815"/>
            <a:ext cx="1765227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[</a:t>
            </a:r>
            <a:r>
              <a:rPr lang="en-US" sz="1200" i="1" dirty="0" err="1"/>
              <a:t>Zwei</a:t>
            </a:r>
            <a:r>
              <a:rPr lang="en-US" sz="1200" i="1" dirty="0"/>
              <a:t> </a:t>
            </a:r>
            <a:r>
              <a:rPr lang="en-US" sz="1200" i="1" dirty="0" err="1"/>
              <a:t>Wörter</a:t>
            </a:r>
            <a:r>
              <a:rPr lang="en-US" sz="1200" i="1" dirty="0"/>
              <a:t>]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36511759-9372-DEC3-880E-D85AEB42A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A52F86D-8401-45D5-BD6F-A7E641819004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47E9285-6913-498A-B132-47092081EE40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02A8DE69-E014-4F96-AE4E-1F84E777C27F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03329CAC-8BCD-4986-AAC7-986ABFF47221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3" name="TextBox 18">
            <a:extLst>
              <a:ext uri="{FF2B5EF4-FFF2-40B4-BE49-F238E27FC236}">
                <a16:creationId xmlns:a16="http://schemas.microsoft.com/office/drawing/2014/main" id="{4A82CAF6-D67E-4ABB-930F-1BD412FA74D9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63F23CE3-990B-47C0-AD35-5D2A3CBE122B}"/>
              </a:ext>
            </a:extLst>
          </p:cNvPr>
          <p:cNvSpPr txBox="1"/>
          <p:nvPr/>
        </p:nvSpPr>
        <p:spPr>
          <a:xfrm>
            <a:off x="7086601" y="12978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5" name="Text Box 3">
            <a:extLst>
              <a:ext uri="{FF2B5EF4-FFF2-40B4-BE49-F238E27FC236}">
                <a16:creationId xmlns:a16="http://schemas.microsoft.com/office/drawing/2014/main" id="{DD93855C-78E6-4F3A-BEC6-15F6688CF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B2130EB-BDA6-4EFA-B123-264662D66793}"/>
              </a:ext>
            </a:extLst>
          </p:cNvPr>
          <p:cNvSpPr/>
          <p:nvPr/>
        </p:nvSpPr>
        <p:spPr>
          <a:xfrm>
            <a:off x="7086601" y="975980"/>
            <a:ext cx="1935239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57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7BB820-B3A3-C007-6883-EF4A8953E225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25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rgbClr val="66FF66"/>
                </a:solidFill>
                <a:latin typeface="Arial" charset="0"/>
              </a:rPr>
              <a:t>umfassen…zytotoxische Antikörper</a:t>
            </a:r>
            <a:endParaRPr lang="en-US" sz="1600" b="1" dirty="0">
              <a:solidFill>
                <a:srgbClr val="CC0099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rgbClr val="FF6600"/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rgbClr val="FF6600"/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B76ACB-1912-4C62-96A1-88DB77BA44B9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04DF84-FC0C-4F2E-8544-1C16B43ADF45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D51E17-1C95-4EE3-B2A3-C8A8044B9BBB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5A46D2-5331-4353-AE19-571A363A8BD6}"/>
              </a:ext>
            </a:extLst>
          </p:cNvPr>
          <p:cNvSpPr txBox="1"/>
          <p:nvPr/>
        </p:nvSpPr>
        <p:spPr>
          <a:xfrm>
            <a:off x="708660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16314E9F-4F52-0FAA-044F-2EBD85EFF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E298F0E0-991E-449F-8AF4-D6533B36D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1655025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7BB820-B3A3-C007-6883-EF4A8953E225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26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A643CD-5CE2-42B1-9A26-9E324AED723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rgbClr val="66FF66"/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rgbClr val="66FF66"/>
                </a:solidFill>
                <a:latin typeface="Arial" charset="0"/>
              </a:rPr>
              <a:t>umfassen…zytotoxische Antikörper</a:t>
            </a:r>
            <a:endParaRPr lang="en-US" sz="1600" b="1" dirty="0">
              <a:solidFill>
                <a:srgbClr val="CC0099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CC0099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CC0099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rgbClr val="FF6600"/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rgbClr val="FF6600"/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16314E9F-4F52-0FAA-044F-2EBD85EFF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5981" y="3868450"/>
            <a:ext cx="6272038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rgbClr val="0000FF"/>
                </a:solidFill>
              </a:rPr>
              <a:t>Um welche Art von Überempfindlichkeitsreaktion (d. h. Typ I–IV) handelt es sich bei SAC und PAC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49198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F26768-3B7C-33A9-230D-35B8D5A82233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27</a:t>
            </a:fld>
            <a:endParaRPr lang="en-US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7BE719-DE6A-4B09-B588-0196A2AB9E58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3C343-C64B-5902-1A26-C88064E72D81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3CBEC51-6617-EC0C-8DFE-215B47C28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35981" y="3868450"/>
            <a:ext cx="6272038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Um welche Art von Überempfindlichkeitsreaktion (</a:t>
            </a:r>
            <a:r>
              <a:rPr lang="en-US" sz="1200" i="1" dirty="0" err="1">
                <a:solidFill>
                  <a:srgbClr val="0000FF"/>
                </a:solidFill>
              </a:rPr>
              <a:t>d. h</a:t>
            </a:r>
            <a:r>
              <a:rPr lang="en-US" sz="1200" i="1" dirty="0">
                <a:solidFill>
                  <a:srgbClr val="0000FF"/>
                </a:solidFill>
              </a:rPr>
              <a:t>. Typ I–IV) handelt es sich bei SAC und PAC?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Typ I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4E7009C8-E816-4AA8-B0AB-A9356EC49E09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702408D1-F699-486D-96E9-48EEB43C1EFA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B9ABF223-96D0-484A-9F95-B9A40435ADEA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2EDEA488-D7EA-487B-8BC9-4E4073F52CE4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A2207D8C-8BCA-4EBB-85DF-FBBF2BE32AE0}"/>
              </a:ext>
            </a:extLst>
          </p:cNvPr>
          <p:cNvSpPr txBox="1"/>
          <p:nvPr/>
        </p:nvSpPr>
        <p:spPr>
          <a:xfrm>
            <a:off x="7086601" y="12978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79AACE02-EAA4-45AD-960A-AEC8892B8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2D748A-7F1A-4774-9410-18C5CCAA7F03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2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F26768-3B7C-33A9-230D-35B8D5A82233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28</a:t>
            </a:fld>
            <a:endParaRPr lang="en-US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B76ACB-1912-4C62-96A1-88DB77BA44B9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7BE719-DE6A-4B09-B588-0196A2AB9E58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3C343-C64B-5902-1A26-C88064E72D81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3CBEC51-6617-EC0C-8DFE-215B47C28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35981" y="3868450"/>
            <a:ext cx="6272038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Um welche Art von Überempfindlichkeitsreaktion (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d. h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. Typ I–IV) handelt es sich bei SAC und PAC?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Typ 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AB5629-6738-B9B2-62EF-0C4293E3168A}"/>
              </a:ext>
            </a:extLst>
          </p:cNvPr>
          <p:cNvSpPr txBox="1"/>
          <p:nvPr/>
        </p:nvSpPr>
        <p:spPr>
          <a:xfrm>
            <a:off x="1606091" y="4724143"/>
            <a:ext cx="5931817" cy="40011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Lassen Sie uns </a:t>
            </a:r>
            <a:r>
              <a:rPr lang="en-US" sz="1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Typ-I-Überempfindlichkeitsreaktionen </a:t>
            </a:r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genauer betrachten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3E2D4CB0-29C0-414E-B213-A54142D33758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9667D7CE-1E4D-40B3-BDA6-F84D9794F6D0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9D393F71-CEFC-474E-9684-192A60D9A2C1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BE606AF4-8654-40BB-A57A-577E47BB732B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A58DAAB0-3617-47B3-8E09-4F06C5D9113D}"/>
              </a:ext>
            </a:extLst>
          </p:cNvPr>
          <p:cNvSpPr txBox="1"/>
          <p:nvPr/>
        </p:nvSpPr>
        <p:spPr>
          <a:xfrm>
            <a:off x="7086601" y="12978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1420E549-92BB-4FB2-BD10-93A750E57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2D748A-7F1A-4774-9410-18C5CCAA7F03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22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F26768-3B7C-33A9-230D-35B8D5A82233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29</a:t>
            </a:fld>
            <a:endParaRPr lang="en-US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771054" y="3707508"/>
            <a:ext cx="5925146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Wie verläuft eine anaphylaktische Reaktion kurz gesagt? </a:t>
            </a:r>
            <a:endParaRPr lang="en-US" sz="16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3C343-C64B-5902-1A26-C88064E72D81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3CBEC51-6617-EC0C-8DFE-215B47C28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2D748A-7F1A-4774-9410-18C5CCAA7F03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304F16D7-D4A5-4549-9617-F35804DBEC1D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D73DC256-7492-42F1-BBB3-220AE456F7AF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5" name="TextBox 19">
            <a:extLst>
              <a:ext uri="{FF2B5EF4-FFF2-40B4-BE49-F238E27FC236}">
                <a16:creationId xmlns:a16="http://schemas.microsoft.com/office/drawing/2014/main" id="{DCCF69C9-1D26-4F41-BC79-4F2FE7DE0513}"/>
              </a:ext>
            </a:extLst>
          </p:cNvPr>
          <p:cNvSpPr txBox="1"/>
          <p:nvPr/>
        </p:nvSpPr>
        <p:spPr>
          <a:xfrm>
            <a:off x="7086601" y="12978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6" name="Text Box 3">
            <a:extLst>
              <a:ext uri="{FF2B5EF4-FFF2-40B4-BE49-F238E27FC236}">
                <a16:creationId xmlns:a16="http://schemas.microsoft.com/office/drawing/2014/main" id="{DA7CEE40-E8E1-4BF6-B930-94F164878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27" name="TextBox 18">
            <a:extLst>
              <a:ext uri="{FF2B5EF4-FFF2-40B4-BE49-F238E27FC236}">
                <a16:creationId xmlns:a16="http://schemas.microsoft.com/office/drawing/2014/main" id="{0A5697D1-4030-40E1-B5D2-308F3A48919B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</p:spTree>
    <p:extLst>
      <p:ext uri="{BB962C8B-B14F-4D97-AF65-F5344CB8AC3E}">
        <p14:creationId xmlns:p14="http://schemas.microsoft.com/office/powerpoint/2010/main" val="306737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25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7A7A21-F130-F7D3-E63B-5D9252A37236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5" name="Text Box 3">
            <a:extLst>
              <a:ext uri="{FF2B5EF4-FFF2-40B4-BE49-F238E27FC236}">
                <a16:creationId xmlns:a16="http://schemas.microsoft.com/office/drawing/2014/main" id="{B0FEAA2C-33F9-41CF-8D30-2374C92A2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324" y="1659638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</a:t>
            </a:r>
            <a:endParaRPr lang="en-US" altLang="en-US" sz="1200" b="1" i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30</a:t>
            </a:fld>
            <a:endParaRPr lang="en-US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B76ACB-1912-4C62-96A1-88DB77BA44B9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7BE719-DE6A-4B09-B588-0196A2AB9E58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771054" y="3707508"/>
            <a:ext cx="6001346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Wie verläuft eine anaphylaktische Reaktion kurz gesagt? </a:t>
            </a:r>
          </a:p>
          <a:p>
            <a:pPr>
              <a:defRPr/>
            </a:pPr>
            <a:r>
              <a:rPr lang="en-US" sz="1200" dirty="0">
                <a:solidFill>
                  <a:srgbClr val="3333FF"/>
                </a:solidFill>
                <a:latin typeface="Arial" charset="0"/>
              </a:rPr>
              <a:t>Die Bindung von  Antigen (Ag)  an </a:t>
            </a:r>
            <a:r>
              <a:rPr lang="en-US" sz="1200" dirty="0" err="1">
                <a:solidFill>
                  <a:srgbClr val="3333FF"/>
                </a:solidFill>
                <a:latin typeface="Arial" charset="0"/>
              </a:rPr>
              <a:t> IgE</a:t>
            </a:r>
            <a:r>
              <a:rPr lang="en-US" sz="1200" dirty="0">
                <a:solidFill>
                  <a:srgbClr val="3333FF"/>
                </a:solidFill>
                <a:latin typeface="Arial" charset="0"/>
              </a:rPr>
              <a:t>-Rezeptoren auf  Mastzellen  führt zur  Degranulation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CF6D13-2D28-4D68-9F50-079C2552D30C}"/>
              </a:ext>
            </a:extLst>
          </p:cNvPr>
          <p:cNvSpPr/>
          <p:nvPr/>
        </p:nvSpPr>
        <p:spPr>
          <a:xfrm>
            <a:off x="1647966" y="4113144"/>
            <a:ext cx="1219200" cy="2286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0A2B82-7B53-4460-A421-7E016F0018F6}"/>
              </a:ext>
            </a:extLst>
          </p:cNvPr>
          <p:cNvSpPr/>
          <p:nvPr/>
        </p:nvSpPr>
        <p:spPr>
          <a:xfrm>
            <a:off x="2968488" y="3884544"/>
            <a:ext cx="915781" cy="2286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A91351-FA1B-4F29-8281-7251B63D262C}"/>
              </a:ext>
            </a:extLst>
          </p:cNvPr>
          <p:cNvSpPr/>
          <p:nvPr/>
        </p:nvSpPr>
        <p:spPr>
          <a:xfrm>
            <a:off x="4122906" y="3909982"/>
            <a:ext cx="275159" cy="22565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Ig…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1EE6E15-E60B-4606-B1F3-693789F172AE}"/>
              </a:ext>
            </a:extLst>
          </p:cNvPr>
          <p:cNvSpPr/>
          <p:nvPr/>
        </p:nvSpPr>
        <p:spPr>
          <a:xfrm>
            <a:off x="5577321" y="3913515"/>
            <a:ext cx="658799" cy="22565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Zelltyp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9346E21-57AE-4CE7-B840-53F797EEF695}"/>
              </a:ext>
            </a:extLst>
          </p:cNvPr>
          <p:cNvSpPr/>
          <p:nvPr/>
        </p:nvSpPr>
        <p:spPr>
          <a:xfrm>
            <a:off x="217953" y="923475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92136E-24B4-D206-CB44-C74610EA21E4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 err="1">
                <a:solidFill>
                  <a:srgbClr val="3333FF"/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-I-</a:t>
            </a:r>
            <a:r>
              <a:rPr lang="en-US" sz="1200" b="1" i="1" dirty="0" err="1">
                <a:solidFill>
                  <a:srgbClr val="3333FF"/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rgbClr val="3333FF"/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A3E273F5-5095-B0C3-ABC2-6191ACF7A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</p:spTree>
    <p:extLst>
      <p:ext uri="{BB962C8B-B14F-4D97-AF65-F5344CB8AC3E}">
        <p14:creationId xmlns:p14="http://schemas.microsoft.com/office/powerpoint/2010/main" val="1209413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D27E722-2026-61A1-CC22-45E687D1A1C9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31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841103" y="3802715"/>
            <a:ext cx="6001346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Wie verläuft eine anaphylaktische Reaktion kurz gesagt? </a:t>
            </a:r>
          </a:p>
          <a:p>
            <a:pPr>
              <a:defRPr/>
            </a:pPr>
            <a:r>
              <a:rPr lang="en-US" sz="1200" dirty="0">
                <a:solidFill>
                  <a:srgbClr val="3333FF"/>
                </a:solidFill>
                <a:latin typeface="Arial" charset="0"/>
              </a:rPr>
              <a:t>Die Bindung von  Antigen (Ag)  an </a:t>
            </a:r>
            <a:r>
              <a:rPr lang="en-US" sz="1200" dirty="0" err="1">
                <a:solidFill>
                  <a:srgbClr val="3333FF"/>
                </a:solidFill>
                <a:latin typeface="Arial" charset="0"/>
              </a:rPr>
              <a:t> IgE</a:t>
            </a:r>
            <a:r>
              <a:rPr lang="en-US" sz="1200" dirty="0">
                <a:solidFill>
                  <a:srgbClr val="3333FF"/>
                </a:solidFill>
                <a:latin typeface="Arial" charset="0"/>
              </a:rPr>
              <a:t>-Rezeptoren auf  Mastzellen  führt zur  Degranulation der Zellen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5CDDFC-5CCF-FE1E-8EFA-D81AA890C6DB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608FA51D-84B6-AF0B-6A19-2F7F99B75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2A1F9B87-03E1-40A7-8CB2-547AA0971AAD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63D1CF84-822A-4C3C-BD14-D64F3252C8C2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2" name="TextBox 16">
            <a:extLst>
              <a:ext uri="{FF2B5EF4-FFF2-40B4-BE49-F238E27FC236}">
                <a16:creationId xmlns:a16="http://schemas.microsoft.com/office/drawing/2014/main" id="{4D1E27ED-D070-4A27-B459-86AEF49947FD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D37C16A3-77B9-4D9F-828A-8000E5F68520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2D5C87B9-6025-4B68-9B64-2976AC3BAE30}"/>
              </a:ext>
            </a:extLst>
          </p:cNvPr>
          <p:cNvSpPr txBox="1"/>
          <p:nvPr/>
        </p:nvSpPr>
        <p:spPr>
          <a:xfrm>
            <a:off x="7086601" y="12978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6" name="Text Box 3">
            <a:extLst>
              <a:ext uri="{FF2B5EF4-FFF2-40B4-BE49-F238E27FC236}">
                <a16:creationId xmlns:a16="http://schemas.microsoft.com/office/drawing/2014/main" id="{095194E1-8AD4-4125-BA13-45CF4C0EA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C78D1068-7FB6-442A-9832-FB9BD64D8D58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9346E21-57AE-4CE7-B840-53F797EEF695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8F3602D-3888-5F75-DB55-834436DA1D8C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32</a:t>
            </a:fld>
            <a:endParaRPr lang="en-US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7BE719-DE6A-4B09-B588-0196A2AB9E58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736855" y="4010328"/>
            <a:ext cx="6001346" cy="107721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Wie verläuft eine anaphylaktische Reaktion kurz gesagt? </a:t>
            </a:r>
          </a:p>
          <a:p>
            <a:pPr>
              <a:defRPr/>
            </a:pPr>
            <a:r>
              <a:rPr lang="en-US" sz="1200" dirty="0">
                <a:solidFill>
                  <a:srgbClr val="3333FF"/>
                </a:solidFill>
                <a:latin typeface="Arial" charset="0"/>
              </a:rPr>
              <a:t>Die Bindung von  Antigen (Ag)  an  IgE-Rezeptoren auf  Mastzellen  führt zur  Degranulation  der Zellen, </a:t>
            </a:r>
            <a:r>
              <a:rPr lang="en-US" sz="1200" dirty="0">
                <a:latin typeface="Arial" charset="0"/>
              </a:rPr>
              <a:t>mit der anschließenden Freisetzung von  Histamin  und anderen vorgebildeten Entzündungsmediatoren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5BF8EC-6630-4A28-B294-ED166160AAF2}"/>
              </a:ext>
            </a:extLst>
          </p:cNvPr>
          <p:cNvSpPr/>
          <p:nvPr/>
        </p:nvSpPr>
        <p:spPr>
          <a:xfrm>
            <a:off x="6316622" y="4385308"/>
            <a:ext cx="690889" cy="240479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ein Wort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171577-9B62-3A5E-A0D3-C073095659B0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41B8854-356D-B7B6-3F18-9A956E68A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DD0B0161-1888-4C12-BD01-A6726B88BC67}"/>
              </a:ext>
            </a:extLst>
          </p:cNvPr>
          <p:cNvSpPr txBox="1"/>
          <p:nvPr/>
        </p:nvSpPr>
        <p:spPr>
          <a:xfrm>
            <a:off x="333298" y="12377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A44B51A7-A239-4943-8510-472868C5FADA}"/>
              </a:ext>
            </a:extLst>
          </p:cNvPr>
          <p:cNvSpPr txBox="1"/>
          <p:nvPr/>
        </p:nvSpPr>
        <p:spPr>
          <a:xfrm>
            <a:off x="2409966" y="12591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8AEF44B2-F821-4855-B9F1-52A3EBE0F841}"/>
              </a:ext>
            </a:extLst>
          </p:cNvPr>
          <p:cNvSpPr txBox="1"/>
          <p:nvPr/>
        </p:nvSpPr>
        <p:spPr>
          <a:xfrm>
            <a:off x="628034" y="13850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538EFB8D-767E-4592-BF8E-8243CAD1E079}"/>
              </a:ext>
            </a:extLst>
          </p:cNvPr>
          <p:cNvSpPr txBox="1"/>
          <p:nvPr/>
        </p:nvSpPr>
        <p:spPr>
          <a:xfrm>
            <a:off x="2679662" y="13850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6E019F27-6921-4B8F-8119-F9218AC37C37}"/>
              </a:ext>
            </a:extLst>
          </p:cNvPr>
          <p:cNvSpPr txBox="1"/>
          <p:nvPr/>
        </p:nvSpPr>
        <p:spPr>
          <a:xfrm>
            <a:off x="7239001" y="14502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8" name="Text Box 3">
            <a:extLst>
              <a:ext uri="{FF2B5EF4-FFF2-40B4-BE49-F238E27FC236}">
                <a16:creationId xmlns:a16="http://schemas.microsoft.com/office/drawing/2014/main" id="{3F4DBAA1-0EB9-4231-A326-1F85359BE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" y="18288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8969BFB5-1058-43A0-BA91-32D1487BB21C}"/>
              </a:ext>
            </a:extLst>
          </p:cNvPr>
          <p:cNvSpPr txBox="1"/>
          <p:nvPr/>
        </p:nvSpPr>
        <p:spPr>
          <a:xfrm>
            <a:off x="4953001" y="12660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9346E21-57AE-4CE7-B840-53F797EEF695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83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33C11C-82F2-43B9-A0E2-EDA3CEA406D8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33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771053" y="4010328"/>
            <a:ext cx="6204321" cy="1077218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Wie verläuft eine anaphylaktische Reaktion kurz gesagt? </a:t>
            </a:r>
          </a:p>
          <a:p>
            <a:pPr>
              <a:defRPr/>
            </a:pPr>
            <a:r>
              <a:rPr lang="en-US" sz="1200" dirty="0">
                <a:solidFill>
                  <a:srgbClr val="3333FF"/>
                </a:solidFill>
                <a:latin typeface="Arial" charset="0"/>
              </a:rPr>
              <a:t>Die Bindung von  Antigen (Ag)  an  IgE-Rezeptoren auf  Mastzellen  führt zur  Degranulation  der Zellen, </a:t>
            </a:r>
            <a:r>
              <a:rPr lang="en-US" sz="1200" dirty="0">
                <a:latin typeface="Arial" charset="0"/>
              </a:rPr>
              <a:t>mit der anschließenden Freisetzung von  Histamin  und anderen vorgebildeten Entzündungsmediatoren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2836B-7CE2-9964-E6BA-A30A8DCAAF62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6225D285-0FC7-B503-A40A-0EEB890D5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6E723B85-B986-4D49-AE6B-CF916EBE7B32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4851FC40-2762-42C6-9121-1524B58D8998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CBD21C9D-CCA8-41F9-ACB9-4688107A48D5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250E5327-4D32-4787-9C13-1E7A17765AA4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31169479-D117-47B5-8AE3-F9651B83E7E5}"/>
              </a:ext>
            </a:extLst>
          </p:cNvPr>
          <p:cNvSpPr txBox="1"/>
          <p:nvPr/>
        </p:nvSpPr>
        <p:spPr>
          <a:xfrm>
            <a:off x="7086601" y="12978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9" name="Text Box 3">
            <a:extLst>
              <a:ext uri="{FF2B5EF4-FFF2-40B4-BE49-F238E27FC236}">
                <a16:creationId xmlns:a16="http://schemas.microsoft.com/office/drawing/2014/main" id="{2DC838D2-4E91-4B39-8561-C3FF0F234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40BFB0E7-8C64-42A7-A435-5194E10EF178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E1ABD24-2F16-4A20-B863-FE7E40A8678F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9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6F445D8-EDDD-00C1-08C9-18BE3FC6EDA3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34</a:t>
            </a:fld>
            <a:endParaRPr lang="en-US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1F6E6A-81A2-4327-9CE4-05FA3190198A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4BCCB-4B0B-4506-9BFB-E6F05991248A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7BE719-DE6A-4B09-B588-0196A2AB9E58}"/>
              </a:ext>
            </a:extLst>
          </p:cNvPr>
          <p:cNvSpPr txBox="1"/>
          <p:nvPr/>
        </p:nvSpPr>
        <p:spPr>
          <a:xfrm>
            <a:off x="7007511" y="111863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Zellvermittelte Reaktionen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771053" y="3707508"/>
            <a:ext cx="6204321" cy="11951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Wie verläuft eine anaphylaktische Reaktion kurz gesagt? </a:t>
            </a:r>
          </a:p>
          <a:p>
            <a:pPr>
              <a:defRPr/>
            </a:pPr>
            <a:r>
              <a:rPr lang="en-US" sz="1200" dirty="0">
                <a:solidFill>
                  <a:srgbClr val="3333FF"/>
                </a:solidFill>
                <a:latin typeface="Arial" charset="0"/>
              </a:rPr>
              <a:t>Die Bindung von Antigen (Ag) an IgE-Rezeptoren auf Mastzellen führt zur Degranulation der Zellen, </a:t>
            </a:r>
            <a:r>
              <a:rPr lang="de-DE" sz="1200" dirty="0">
                <a:latin typeface="Arial" charset="0"/>
              </a:rPr>
              <a:t>mit der anschließenden Freisetzung von  Histamin  und anderen vorgebildeten Entzündungsmediatoren</a:t>
            </a:r>
            <a:endParaRPr lang="en-US" sz="1200" dirty="0">
              <a:latin typeface="Arial" charset="0"/>
            </a:endParaRPr>
          </a:p>
          <a:p>
            <a:pPr>
              <a:defRPr/>
            </a:pPr>
            <a:endParaRPr lang="en-US" sz="1600" dirty="0">
              <a:solidFill>
                <a:srgbClr val="3333FF"/>
              </a:solidFill>
              <a:latin typeface="Arial" charset="0"/>
            </a:endParaRPr>
          </a:p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Das klingt schnell. Wie lange dauert es, bis sich dies klinisch bemerkbar macht?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6513EA-A80F-5A57-FB19-AD96117B799C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CF7A907A-1F77-78E0-962F-BAB9DC6D8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3CF66302-B8C5-4C2F-8A15-273F9556AE1B}"/>
              </a:ext>
            </a:extLst>
          </p:cNvPr>
          <p:cNvSpPr txBox="1"/>
          <p:nvPr/>
        </p:nvSpPr>
        <p:spPr>
          <a:xfrm>
            <a:off x="333298" y="12377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7AD25AD4-23DB-4540-99D1-68E022C914F5}"/>
              </a:ext>
            </a:extLst>
          </p:cNvPr>
          <p:cNvSpPr txBox="1"/>
          <p:nvPr/>
        </p:nvSpPr>
        <p:spPr>
          <a:xfrm>
            <a:off x="2409966" y="12591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AAA98F0B-C2D4-4F95-A852-8FC1BAA950C7}"/>
              </a:ext>
            </a:extLst>
          </p:cNvPr>
          <p:cNvSpPr txBox="1"/>
          <p:nvPr/>
        </p:nvSpPr>
        <p:spPr>
          <a:xfrm>
            <a:off x="628034" y="13850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6F3DC31D-861D-4A31-A53F-A55E265018B2}"/>
              </a:ext>
            </a:extLst>
          </p:cNvPr>
          <p:cNvSpPr txBox="1"/>
          <p:nvPr/>
        </p:nvSpPr>
        <p:spPr>
          <a:xfrm>
            <a:off x="2679662" y="13850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101C2962-2E2B-4903-858D-3A64D03F78EE}"/>
              </a:ext>
            </a:extLst>
          </p:cNvPr>
          <p:cNvSpPr txBox="1"/>
          <p:nvPr/>
        </p:nvSpPr>
        <p:spPr>
          <a:xfrm>
            <a:off x="7239001" y="14502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9" name="Text Box 3">
            <a:extLst>
              <a:ext uri="{FF2B5EF4-FFF2-40B4-BE49-F238E27FC236}">
                <a16:creationId xmlns:a16="http://schemas.microsoft.com/office/drawing/2014/main" id="{6A43B5F1-5221-4ED1-9A35-B0E262E4A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" y="18288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7461346E-1100-4B72-8418-34D48233BE27}"/>
              </a:ext>
            </a:extLst>
          </p:cNvPr>
          <p:cNvSpPr txBox="1"/>
          <p:nvPr/>
        </p:nvSpPr>
        <p:spPr>
          <a:xfrm>
            <a:off x="4953001" y="12660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3179715-C0AD-432B-8113-375B6B2E649A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13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8AF36C9-0032-4788-EC7B-D079CFE10DFE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35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771053" y="3707508"/>
            <a:ext cx="6204321" cy="156453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Wie verläuft eine anaphylaktische Reaktion kurz gesagt? </a:t>
            </a:r>
          </a:p>
          <a:p>
            <a:pPr>
              <a:defRPr/>
            </a:pPr>
            <a:r>
              <a:rPr lang="en-US" sz="1200" dirty="0">
                <a:solidFill>
                  <a:srgbClr val="3333FF"/>
                </a:solidFill>
                <a:latin typeface="Arial" charset="0"/>
              </a:rPr>
              <a:t>Die Bindung von Antigen (Ag) an IgE-Rezeptoren auf Mastzellen führt zur Degranulation der Zellen, </a:t>
            </a:r>
            <a:r>
              <a:rPr lang="de-DE" sz="1200" dirty="0">
                <a:latin typeface="Arial" charset="0"/>
              </a:rPr>
              <a:t>mit der anschließenden Freisetzung von  Histamin  und anderen vorgebildeten Entzündungsmediatoren</a:t>
            </a:r>
            <a:endParaRPr lang="en-US" sz="1200" dirty="0">
              <a:latin typeface="Arial" charset="0"/>
            </a:endParaRPr>
          </a:p>
          <a:p>
            <a:pPr>
              <a:defRPr/>
            </a:pPr>
            <a:endParaRPr lang="en-US" sz="1600" dirty="0">
              <a:solidFill>
                <a:srgbClr val="3333FF"/>
              </a:solidFill>
              <a:latin typeface="Arial" charset="0"/>
            </a:endParaRPr>
          </a:p>
          <a:p>
            <a:pPr>
              <a:defRPr/>
            </a:pPr>
            <a:r>
              <a:rPr lang="en-US" sz="1200" i="1" dirty="0">
                <a:solidFill>
                  <a:srgbClr val="3333FF"/>
                </a:solidFill>
                <a:latin typeface="Arial" charset="0"/>
              </a:rPr>
              <a:t>Das klingt schnell. Wie lange dauert es, bis sich dies klinisch bemerkbar macht?</a:t>
            </a:r>
          </a:p>
          <a:p>
            <a:pPr>
              <a:defRPr/>
            </a:pPr>
            <a:r>
              <a:rPr lang="en-US" sz="1200" dirty="0">
                <a:solidFill>
                  <a:srgbClr val="3333FF"/>
                </a:solidFill>
                <a:latin typeface="Arial" charset="0"/>
              </a:rPr>
              <a:t>Nur wenige Minuten (weshalb </a:t>
            </a:r>
            <a:r>
              <a:rPr lang="en-US" sz="1200" dirty="0">
                <a:solidFill>
                  <a:srgbClr val="0000FF"/>
                </a:solidFill>
              </a:rPr>
              <a:t>diese Reaktion oft als </a:t>
            </a:r>
            <a:r>
              <a:rPr lang="en-US" sz="1200" i="1" dirty="0">
                <a:solidFill>
                  <a:srgbClr val="0000FF"/>
                </a:solidFill>
              </a:rPr>
              <a:t>sofortige Überempfindlichkeit </a:t>
            </a:r>
            <a:r>
              <a:rPr lang="en-US" sz="1200" dirty="0">
                <a:solidFill>
                  <a:srgbClr val="0000FF"/>
                </a:solidFill>
              </a:rPr>
              <a:t>bezeichnet wird)</a:t>
            </a:r>
            <a:endParaRPr lang="en-US" sz="16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58A5AD-092C-A854-4542-C9662AA1B8A8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rgbClr val="3333FF"/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rgbClr val="3333FF"/>
                </a:solidFill>
                <a:latin typeface="Arial" charset="0"/>
              </a:rPr>
              <a:t>umfassen…Anaphylaxie </a:t>
            </a:r>
            <a:endParaRPr lang="en-US" sz="1600" b="1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7C681923-B94F-2F9A-4AED-B10B9CD94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/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6AF9AE8D-0D5D-4962-9259-255384C2A193}"/>
              </a:ext>
            </a:extLst>
          </p:cNvPr>
          <p:cNvSpPr txBox="1"/>
          <p:nvPr/>
        </p:nvSpPr>
        <p:spPr>
          <a:xfrm>
            <a:off x="180898" y="1085354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CBE7830E-9E20-4CD5-82CC-960A08BD3E8E}"/>
              </a:ext>
            </a:extLst>
          </p:cNvPr>
          <p:cNvSpPr txBox="1"/>
          <p:nvPr/>
        </p:nvSpPr>
        <p:spPr>
          <a:xfrm>
            <a:off x="2257566" y="1106770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/>
                </a:solidFill>
              </a:rPr>
              <a:t>Immunkomplexreaktionen</a:t>
            </a: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1CBA9C6B-99A2-4E97-87DC-FE8F68E767B8}"/>
              </a:ext>
            </a:extLst>
          </p:cNvPr>
          <p:cNvSpPr txBox="1"/>
          <p:nvPr/>
        </p:nvSpPr>
        <p:spPr>
          <a:xfrm>
            <a:off x="475634" y="1232623"/>
            <a:ext cx="1391728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Anaphylaxie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FBA595CD-8ED0-46F3-90DB-0908E9616CB2}"/>
              </a:ext>
            </a:extLst>
          </p:cNvPr>
          <p:cNvSpPr txBox="1"/>
          <p:nvPr/>
        </p:nvSpPr>
        <p:spPr>
          <a:xfrm>
            <a:off x="2527262" y="1232623"/>
            <a:ext cx="1441805" cy="338554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/>
              <a:t>Zytotoxische Antikörper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06698FE3-9017-428D-B536-13519C5FCBCF}"/>
              </a:ext>
            </a:extLst>
          </p:cNvPr>
          <p:cNvSpPr txBox="1"/>
          <p:nvPr/>
        </p:nvSpPr>
        <p:spPr>
          <a:xfrm>
            <a:off x="7086601" y="1297818"/>
            <a:ext cx="198119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Zellvermittelte Reaktionen</a:t>
            </a:r>
          </a:p>
        </p:txBody>
      </p:sp>
      <p:sp>
        <p:nvSpPr>
          <p:cNvPr id="29" name="Text Box 3">
            <a:extLst>
              <a:ext uri="{FF2B5EF4-FFF2-40B4-BE49-F238E27FC236}">
                <a16:creationId xmlns:a16="http://schemas.microsoft.com/office/drawing/2014/main" id="{255DE455-C933-4D1F-8A19-628D85B68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676400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rgbClr val="3333FF"/>
                </a:solidFill>
              </a:rPr>
              <a:t> </a:t>
            </a:r>
            <a:r>
              <a:rPr lang="en-US" altLang="en-US" sz="1200" b="1" i="1" dirty="0" err="1">
                <a:solidFill>
                  <a:srgbClr val="3333FF"/>
                </a:solidFill>
              </a:rPr>
              <a:t>Typ</a:t>
            </a:r>
            <a:r>
              <a:rPr lang="en-US" altLang="en-US" sz="1200" b="1" i="1" dirty="0">
                <a:solidFill>
                  <a:srgbClr val="3333FF"/>
                </a:solidFill>
              </a:rPr>
              <a:t> I </a:t>
            </a:r>
            <a:r>
              <a:rPr lang="en-US" altLang="en-US" sz="1200" b="1" i="1" dirty="0">
                <a:solidFill>
                  <a:srgbClr val="66FF66"/>
                </a:solidFill>
              </a:rPr>
              <a:t>                                                </a:t>
            </a:r>
            <a:r>
              <a:rPr lang="en-US" altLang="en-US" sz="1200" b="1" i="1" dirty="0" err="1">
                <a:solidFill>
                  <a:srgbClr val="66FF66"/>
                </a:solidFill>
              </a:rPr>
              <a:t>Typ</a:t>
            </a:r>
            <a:r>
              <a:rPr lang="en-US" altLang="en-US" sz="1200" b="1" i="1" dirty="0">
                <a:solidFill>
                  <a:srgbClr val="66FF66"/>
                </a:solidFill>
              </a:rPr>
              <a:t> II </a:t>
            </a:r>
            <a:r>
              <a:rPr lang="en-US" altLang="en-US" sz="1200" b="1" i="1" dirty="0">
                <a:solidFill>
                  <a:srgbClr val="CC0099"/>
                </a:solidFill>
              </a:rPr>
              <a:t>                                         </a:t>
            </a:r>
            <a:r>
              <a:rPr lang="en-US" altLang="en-US" sz="1200" b="1" i="1" dirty="0" err="1">
                <a:solidFill>
                  <a:srgbClr val="CC0099"/>
                </a:solidFill>
              </a:rPr>
              <a:t>Typ</a:t>
            </a:r>
            <a:r>
              <a:rPr lang="en-US" altLang="en-US" sz="1200" b="1" i="1" dirty="0">
                <a:solidFill>
                  <a:srgbClr val="CC0099"/>
                </a:solidFill>
              </a:rPr>
              <a:t> III </a:t>
            </a:r>
            <a:r>
              <a:rPr lang="en-US" altLang="en-US" sz="1200" b="1" i="1" dirty="0">
                <a:solidFill>
                  <a:srgbClr val="FF6600"/>
                </a:solidFill>
              </a:rPr>
              <a:t>                                                 </a:t>
            </a:r>
            <a:r>
              <a:rPr lang="en-US" altLang="en-US" sz="1200" b="1" i="1" dirty="0" err="1">
                <a:solidFill>
                  <a:srgbClr val="FF6600"/>
                </a:solidFill>
              </a:rPr>
              <a:t>Typ</a:t>
            </a:r>
            <a:r>
              <a:rPr lang="en-US" altLang="en-US" sz="1200" b="1" i="1" dirty="0">
                <a:solidFill>
                  <a:srgbClr val="FF6600"/>
                </a:solidFill>
              </a:rPr>
              <a:t> IV</a:t>
            </a:r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E7303A87-1852-4C0D-ACE2-CA2351F25EEE}"/>
              </a:ext>
            </a:extLst>
          </p:cNvPr>
          <p:cNvSpPr txBox="1"/>
          <p:nvPr/>
        </p:nvSpPr>
        <p:spPr>
          <a:xfrm>
            <a:off x="4800601" y="1113626"/>
            <a:ext cx="1981199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/>
              <a:t>Immunkomplexreaktionen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773F9A1-6182-4886-AEC4-EEB05B1DCFB0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25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3A1671-2A13-8F43-1D8E-232FB74BFEC1}"/>
              </a:ext>
            </a:extLst>
          </p:cNvPr>
          <p:cNvSpPr/>
          <p:nvPr/>
        </p:nvSpPr>
        <p:spPr>
          <a:xfrm>
            <a:off x="1905000" y="685800"/>
            <a:ext cx="4986130" cy="341632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Slide Number Placeholder 1">
            <a:extLst>
              <a:ext uri="{FF2B5EF4-FFF2-40B4-BE49-F238E27FC236}">
                <a16:creationId xmlns:a16="http://schemas.microsoft.com/office/drawing/2014/main" id="{61E21DFB-7DE6-462B-AA32-99C27C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5A8CB9-7B25-4211-9FA4-6F7B1B33606D}" type="slidenum">
              <a:rPr lang="en-US" altLang="en-US"/>
              <a:t>36</a:t>
            </a:fld>
            <a:endParaRPr lang="en-US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6F8F7-00B4-4B01-98F1-02931DBFB8FB}"/>
              </a:ext>
            </a:extLst>
          </p:cNvPr>
          <p:cNvSpPr txBox="1"/>
          <p:nvPr/>
        </p:nvSpPr>
        <p:spPr>
          <a:xfrm>
            <a:off x="1771053" y="3707508"/>
            <a:ext cx="6204321" cy="156453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Wie verläuft eine anaphylaktische Reaktion kurz gesagt? 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Die Bindung von Antigen (Ag) an IgE-Rezeptoren auf Mastzellen führt zur Degranulation der Zellen, </a:t>
            </a:r>
            <a:r>
              <a:rPr lang="de-DE" sz="12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mit der anschließenden Freisetzung von  Histamin  und anderen vorgebildeten Entzündungsmediatoren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>
              <a:defRPr/>
            </a:pPr>
            <a:endParaRPr lang="en-US" sz="16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>
              <a:defRPr/>
            </a:pPr>
            <a:r>
              <a:rPr lang="en-US" sz="1200" i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Das klingt schnell. Wie lange dauert es, bis sich dies klinisch bemerkbar macht?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Nur wenige Minuten (weshalb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diese Reaktion oft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sofortige Überempfindlichkeit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bezeichnet wird)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58A5AD-092C-A854-4542-C9662AA1B8A8}"/>
              </a:ext>
            </a:extLst>
          </p:cNvPr>
          <p:cNvSpPr txBox="1"/>
          <p:nvPr/>
        </p:nvSpPr>
        <p:spPr>
          <a:xfrm>
            <a:off x="1841103" y="2469817"/>
            <a:ext cx="5461794" cy="764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umfassen…Anaphylaxie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Typ-II-Reaktionen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umfassen…zytotoxische Antikörper</a:t>
            </a:r>
          </a:p>
          <a:p>
            <a:pPr>
              <a:defRPr/>
            </a:pP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-III-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Reaktionen</a:t>
            </a: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</a:t>
            </a:r>
            <a:r>
              <a:rPr lang="en-US" sz="1200" b="1" i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…Immunkomplexreaktionen </a:t>
            </a:r>
          </a:p>
          <a:p>
            <a:pPr>
              <a:defRPr/>
            </a:pPr>
            <a:r>
              <a:rPr lang="en-US" sz="1200" b="1" i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Typ-IV-Reaktionen </a:t>
            </a:r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umfassen…Zellvermittelte Reaktionen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BD6211-3D6A-3BAA-6892-BFD15972F85D}"/>
              </a:ext>
            </a:extLst>
          </p:cNvPr>
          <p:cNvSpPr txBox="1"/>
          <p:nvPr/>
        </p:nvSpPr>
        <p:spPr>
          <a:xfrm>
            <a:off x="1508642" y="3115533"/>
            <a:ext cx="6374367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Informationen zu Überempfindlichkeitsreaktionen der Augenoberfläche finden Sie in der Folienreihe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K21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2BA9A6D2-EF0D-ABB5-F5C9-DF897C52D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85800"/>
            <a:ext cx="7822974" cy="3416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chemeClr val="bg1"/>
                </a:solidFill>
              </a:rPr>
              <a:t>Erstens: Wie viele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Überempfindlichkeitsreaktionen der Augenoberfläche </a:t>
            </a:r>
            <a:r>
              <a:rPr lang="en-US" altLang="en-US" sz="1200" i="1" dirty="0">
                <a:solidFill>
                  <a:schemeClr val="bg1"/>
                </a:solidFill>
              </a:rPr>
              <a:t>gibt es?</a:t>
            </a: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62112FC4-6B3E-4C8D-A8C3-252491BF92BF}"/>
              </a:ext>
            </a:extLst>
          </p:cNvPr>
          <p:cNvSpPr txBox="1"/>
          <p:nvPr/>
        </p:nvSpPr>
        <p:spPr>
          <a:xfrm>
            <a:off x="475634" y="1296743"/>
            <a:ext cx="1391728" cy="21031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</a:rPr>
              <a:t>Anaphylaxie</a:t>
            </a: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4BC5DFA6-C263-4C21-B733-B0AF147914C8}"/>
              </a:ext>
            </a:extLst>
          </p:cNvPr>
          <p:cNvSpPr txBox="1"/>
          <p:nvPr/>
        </p:nvSpPr>
        <p:spPr>
          <a:xfrm>
            <a:off x="2527262" y="1204410"/>
            <a:ext cx="1441805" cy="394980"/>
          </a:xfrm>
          <a:prstGeom prst="rect">
            <a:avLst/>
          </a:prstGeom>
          <a:noFill/>
        </p:spPr>
        <p:txBody>
          <a:bodyPr wrap="square" lIns="25400" tIns="12700" rIns="25400" bIns="12700" rtlCol="0" anchor="ctr">
            <a:spAutoFit/>
          </a:bodyPr>
          <a:lstStyle/>
          <a:p>
            <a:pPr algn="ctr"/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</a:rPr>
              <a:t>Zytotoxische Antikörper</a:t>
            </a:r>
          </a:p>
        </p:txBody>
      </p:sp>
      <p:sp>
        <p:nvSpPr>
          <p:cNvPr id="27" name="TextBox 19">
            <a:extLst>
              <a:ext uri="{FF2B5EF4-FFF2-40B4-BE49-F238E27FC236}">
                <a16:creationId xmlns:a16="http://schemas.microsoft.com/office/drawing/2014/main" id="{F794CA3E-5A2A-404B-B0EB-98586FFFDA50}"/>
              </a:ext>
            </a:extLst>
          </p:cNvPr>
          <p:cNvSpPr txBox="1"/>
          <p:nvPr/>
        </p:nvSpPr>
        <p:spPr>
          <a:xfrm>
            <a:off x="7086601" y="1297818"/>
            <a:ext cx="1981199" cy="210314"/>
          </a:xfrm>
          <a:prstGeom prst="rect">
            <a:avLst/>
          </a:prstGeom>
          <a:solidFill>
            <a:schemeClr val="bg1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</a:rPr>
              <a:t>Zellvermittelte Reaktionen</a:t>
            </a:r>
          </a:p>
        </p:txBody>
      </p:sp>
      <p:sp>
        <p:nvSpPr>
          <p:cNvPr id="28" name="Text Box 3">
            <a:extLst>
              <a:ext uri="{FF2B5EF4-FFF2-40B4-BE49-F238E27FC236}">
                <a16:creationId xmlns:a16="http://schemas.microsoft.com/office/drawing/2014/main" id="{3440A6C9-7492-49D0-85DC-EA05B76C5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306" y="1666166"/>
            <a:ext cx="8047038" cy="21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en-US" sz="1200" b="1" i="1" dirty="0" err="1">
                <a:solidFill>
                  <a:schemeClr val="bg1">
                    <a:lumMod val="50000"/>
                  </a:schemeClr>
                </a:solidFill>
              </a:rPr>
              <a:t>Typ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 I                                                 </a:t>
            </a:r>
            <a:r>
              <a:rPr lang="en-US" altLang="en-US" sz="1200" b="1" i="1" dirty="0" err="1">
                <a:solidFill>
                  <a:schemeClr val="bg1">
                    <a:lumMod val="50000"/>
                  </a:schemeClr>
                </a:solidFill>
              </a:rPr>
              <a:t>Typ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 II                                          </a:t>
            </a:r>
            <a:r>
              <a:rPr lang="en-US" altLang="en-US" sz="1200" b="1" i="1" dirty="0" err="1">
                <a:solidFill>
                  <a:schemeClr val="bg1">
                    <a:lumMod val="50000"/>
                  </a:schemeClr>
                </a:solidFill>
              </a:rPr>
              <a:t>Typ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 III                                                  </a:t>
            </a:r>
            <a:r>
              <a:rPr lang="en-US" altLang="en-US" sz="1200" b="1" i="1" dirty="0" err="1">
                <a:solidFill>
                  <a:schemeClr val="bg1">
                    <a:lumMod val="50000"/>
                  </a:schemeClr>
                </a:solidFill>
              </a:rPr>
              <a:t>Typ</a:t>
            </a:r>
            <a:r>
              <a:rPr lang="en-US" altLang="en-US" sz="1200" b="1" i="1" dirty="0">
                <a:solidFill>
                  <a:schemeClr val="bg1">
                    <a:lumMod val="50000"/>
                  </a:schemeClr>
                </a:solidFill>
              </a:rPr>
              <a:t> IV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EBBEDDB1-2CB2-4BC0-8D47-802252A2C4D7}"/>
              </a:ext>
            </a:extLst>
          </p:cNvPr>
          <p:cNvSpPr txBox="1"/>
          <p:nvPr/>
        </p:nvSpPr>
        <p:spPr>
          <a:xfrm>
            <a:off x="4800601" y="1113626"/>
            <a:ext cx="1981199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</a:rPr>
              <a:t>Immunkomplexreaktionen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773F9A1-6182-4886-AEC4-EEB05B1DCFB0}"/>
              </a:ext>
            </a:extLst>
          </p:cNvPr>
          <p:cNvSpPr/>
          <p:nvPr/>
        </p:nvSpPr>
        <p:spPr>
          <a:xfrm>
            <a:off x="304800" y="975980"/>
            <a:ext cx="1676400" cy="1154671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733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de-DE" sz="1200" dirty="0"/>
              <a:t>Das Allergen wird in der Regel über die Luft übertragen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675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de-DE" sz="1200" dirty="0"/>
              <a:t>Das Allergen wird in der Regel über die Luft übertragen</a:t>
            </a:r>
            <a:r>
              <a:rPr lang="en-US" sz="1200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048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070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71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933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5093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7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797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816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de-DE" sz="1200" dirty="0"/>
              <a:t>Führt häufig zu Folgen, die das Sehvermögen gefährden</a:t>
            </a:r>
            <a:r>
              <a:rPr lang="en-US" sz="1200" dirty="0"/>
              <a:t> </a:t>
            </a:r>
            <a:r>
              <a:rPr lang="en-US" sz="1200" b="1" dirty="0">
                <a:solidFill>
                  <a:schemeClr val="bg1"/>
                </a:solidFill>
              </a:rPr>
              <a:t> Weder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Mastzelldegranulation  </a:t>
            </a:r>
            <a:r>
              <a:rPr lang="en-US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Juckreiz</a:t>
            </a:r>
            <a:r>
              <a:rPr lang="en-US" sz="1200" dirty="0">
                <a:solidFill>
                  <a:schemeClr val="bg1"/>
                </a:solidFill>
                <a:sym typeface="Wingdings" panose="05000000000000000000" pitchFamily="2" charset="2"/>
              </a:rPr>
              <a:t>, Ödem und Hyperämie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8956" y="2422490"/>
            <a:ext cx="303288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3837904"/>
            <a:ext cx="276896" cy="296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116105" y="2430066"/>
            <a:ext cx="656823" cy="11591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C55E2D3-D22B-79B3-210C-E4E785310228}"/>
              </a:ext>
            </a:extLst>
          </p:cNvPr>
          <p:cNvSpPr txBox="1"/>
          <p:nvPr/>
        </p:nvSpPr>
        <p:spPr>
          <a:xfrm>
            <a:off x="595648" y="2773143"/>
            <a:ext cx="4779182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 Form der allergischen Oberflächenerkrankung </a:t>
            </a:r>
            <a:r>
              <a:rPr lang="en-US" sz="1200" b="1" dirty="0">
                <a:solidFill>
                  <a:srgbClr val="0000FF"/>
                </a:solidFill>
              </a:rPr>
              <a:t>ist </a:t>
            </a:r>
            <a:r>
              <a:rPr lang="en-US" sz="1200" i="1" dirty="0">
                <a:solidFill>
                  <a:srgbClr val="0000FF"/>
                </a:solidFill>
              </a:rPr>
              <a:t>für ihre das Sehvermögen gefährdenden Folgeerscheinungen bekannt?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5408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de-DE" sz="1200" dirty="0"/>
              <a:t>Führt häufig zu Folgen, die das Sehvermögen gefährden</a:t>
            </a:r>
            <a:r>
              <a:rPr lang="en-US" sz="1200" dirty="0"/>
              <a:t> </a:t>
            </a:r>
            <a:r>
              <a:rPr lang="en-US" sz="1200" b="1" dirty="0">
                <a:solidFill>
                  <a:schemeClr val="bg1"/>
                </a:solidFill>
              </a:rPr>
              <a:t> Weder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Mastzelldegranulation  </a:t>
            </a:r>
            <a:r>
              <a:rPr lang="en-US" sz="1200" dirty="0" err="1">
                <a:solidFill>
                  <a:schemeClr val="bg1"/>
                </a:solidFill>
                <a:sym typeface="Wingdings" panose="05000000000000000000" pitchFamily="2" charset="2"/>
              </a:rPr>
              <a:t>Juckreiz</a:t>
            </a:r>
            <a:r>
              <a:rPr lang="en-US" sz="1200" dirty="0">
                <a:solidFill>
                  <a:schemeClr val="bg1"/>
                </a:solidFill>
                <a:sym typeface="Wingdings" panose="05000000000000000000" pitchFamily="2" charset="2"/>
              </a:rPr>
              <a:t>, Ödem und Hyperämie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67749" y="2554941"/>
            <a:ext cx="728084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AKC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3837904"/>
            <a:ext cx="276896" cy="296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062760" y="2439031"/>
            <a:ext cx="656823" cy="11591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4096" y="3034811"/>
            <a:ext cx="4779182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 Form der allergischen Oberflächenerkrankung </a:t>
            </a:r>
            <a:r>
              <a:rPr lang="en-US" sz="1200" b="1" dirty="0">
                <a:solidFill>
                  <a:srgbClr val="0000FF"/>
                </a:solidFill>
              </a:rPr>
              <a:t>ist </a:t>
            </a:r>
            <a:r>
              <a:rPr lang="en-US" sz="1200" i="1" dirty="0">
                <a:solidFill>
                  <a:srgbClr val="0000FF"/>
                </a:solidFill>
              </a:rPr>
              <a:t>für ihre das Sehvermögen gefährdenden Folgeerscheinungen bekannt?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Atopische Keratokonjunktivitis (AKC)</a:t>
            </a:r>
          </a:p>
        </p:txBody>
      </p:sp>
    </p:spTree>
    <p:extLst>
      <p:ext uri="{BB962C8B-B14F-4D97-AF65-F5344CB8AC3E}">
        <p14:creationId xmlns:p14="http://schemas.microsoft.com/office/powerpoint/2010/main" val="3841905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de-DE" sz="1200" dirty="0"/>
              <a:t>Führt häufig zu Folgen, die das Sehvermögen gefährden</a:t>
            </a:r>
            <a:r>
              <a:rPr lang="en-US" sz="1200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>
                <a:sym typeface="Wingdings" panose="05000000000000000000" pitchFamily="2" charset="2"/>
              </a:rPr>
              <a:t>Juckreiz</a:t>
            </a:r>
            <a:r>
              <a:rPr lang="en-US" sz="1200" dirty="0">
                <a:sym typeface="Wingdings" panose="05000000000000000000" pitchFamily="2" charset="2"/>
              </a:rPr>
              <a:t>, Ödem und Hyperämie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7602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>
                <a:sym typeface="Wingdings" panose="05000000000000000000" pitchFamily="2" charset="2"/>
              </a:rPr>
              <a:t>Juckreiz</a:t>
            </a:r>
            <a:r>
              <a:rPr lang="en-US" sz="1200" dirty="0">
                <a:sym typeface="Wingdings" panose="05000000000000000000" pitchFamily="2" charset="2"/>
              </a:rPr>
              <a:t>, Ödem und Hyperämie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1686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Führt häufig zu Folgen, die das Sehvermögen gefährden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Weder</a:t>
            </a:r>
          </a:p>
          <a:p>
            <a:r>
              <a:rPr lang="en-US" sz="1200" b="1" dirty="0" err="1"/>
              <a:t>Mastzelldegranulation</a:t>
            </a:r>
            <a:r>
              <a:rPr lang="en-US" sz="1200" b="1" dirty="0"/>
              <a:t> : </a:t>
            </a:r>
            <a:r>
              <a:rPr lang="en-US" sz="1200" b="1" dirty="0" err="1">
                <a:sym typeface="Wingdings" panose="05000000000000000000" pitchFamily="2" charset="2"/>
              </a:rPr>
              <a:t>Juckreiz</a:t>
            </a:r>
            <a:r>
              <a:rPr lang="en-US" sz="1200" b="1" dirty="0">
                <a:sym typeface="Wingdings" panose="05000000000000000000" pitchFamily="2" charset="2"/>
              </a:rPr>
              <a:t>, Ödem und Hyperämie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A363F-0088-A5B0-A292-B9E3BEAC46D2}"/>
              </a:ext>
            </a:extLst>
          </p:cNvPr>
          <p:cNvSpPr txBox="1"/>
          <p:nvPr/>
        </p:nvSpPr>
        <p:spPr>
          <a:xfrm>
            <a:off x="2143492" y="4225018"/>
            <a:ext cx="4628368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Welcher ist der wichtigste Entzündungsmediator, der von den degranulierenden Mastzellen freigesetzt wird?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95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Das</a:t>
            </a:r>
            <a:r>
              <a:rPr lang="en-US" sz="1200" dirty="0"/>
              <a:t>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617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de-DE" sz="1200" dirty="0">
                <a:solidFill>
                  <a:schemeClr val="bg1">
                    <a:lumMod val="75000"/>
                  </a:schemeClr>
                </a:solidFill>
              </a:rPr>
              <a:t>Führt häufig zu Folgen, die das Sehvermögen gefährden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Weder</a:t>
            </a:r>
          </a:p>
          <a:p>
            <a:r>
              <a:rPr lang="en-US" sz="1200" b="1" dirty="0" err="1"/>
              <a:t>Mastzelldegranulation</a:t>
            </a:r>
            <a:r>
              <a:rPr lang="en-US" sz="1200" b="1" dirty="0"/>
              <a:t> : </a:t>
            </a:r>
            <a:r>
              <a:rPr lang="en-US" sz="1200" b="1" dirty="0" err="1">
                <a:sym typeface="Wingdings" panose="05000000000000000000" pitchFamily="2" charset="2"/>
              </a:rPr>
              <a:t>Juckreiz</a:t>
            </a:r>
            <a:r>
              <a:rPr lang="en-US" sz="1200" b="1" dirty="0">
                <a:sym typeface="Wingdings" panose="05000000000000000000" pitchFamily="2" charset="2"/>
              </a:rPr>
              <a:t>, Ödem und Hyperämie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43492" y="4225018"/>
            <a:ext cx="4628368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Welcher ist der wichtigste Entzündungsmediator, der von den </a:t>
            </a:r>
            <a:r>
              <a:rPr lang="en-US" sz="1200" i="1" dirty="0" err="1">
                <a:solidFill>
                  <a:srgbClr val="0000FF"/>
                </a:solidFill>
              </a:rPr>
              <a:t>degranulierenden </a:t>
            </a:r>
            <a:r>
              <a:rPr lang="en-US" sz="1200" i="1" dirty="0">
                <a:solidFill>
                  <a:srgbClr val="0000FF"/>
                </a:solidFill>
              </a:rPr>
              <a:t>Mastzellen freigesetzt wird?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Histamin</a:t>
            </a:r>
          </a:p>
        </p:txBody>
      </p:sp>
    </p:spTree>
    <p:extLst>
      <p:ext uri="{BB962C8B-B14F-4D97-AF65-F5344CB8AC3E}">
        <p14:creationId xmlns:p14="http://schemas.microsoft.com/office/powerpoint/2010/main" val="25876824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 : </a:t>
            </a:r>
            <a:r>
              <a:rPr lang="en-US" sz="1200" dirty="0" err="1">
                <a:sym typeface="Wingdings" panose="05000000000000000000" pitchFamily="2" charset="2"/>
              </a:rPr>
              <a:t>Juckreiz</a:t>
            </a:r>
            <a:r>
              <a:rPr lang="en-US" sz="1200" dirty="0">
                <a:sym typeface="Wingdings" panose="05000000000000000000" pitchFamily="2" charset="2"/>
              </a:rPr>
              <a:t>, Ödem und Hyperämie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2116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3025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Führt häufig zu Folgen, die das Sehvermögen gefährden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Weder</a:t>
            </a:r>
          </a:p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Mastzelldegranulation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Ödem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Hyperämie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b="1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80316" y="4636394"/>
            <a:ext cx="4559261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Warum sind Steroide nicht die Hauptstütze der Behandlung?</a:t>
            </a:r>
            <a:endParaRPr lang="en-US" sz="1600" dirty="0">
              <a:solidFill>
                <a:srgbClr val="FF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522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Führt häufig zu Folgen, die das Sehvermögen gefährden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Weder</a:t>
            </a:r>
          </a:p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Mastzelldegranulation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: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Ödem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Hyperämie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b="1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80316" y="4636394"/>
            <a:ext cx="5453994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Warum sind Steroide nicht die Hauptstütze der Behandlung?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Wegen ihrer Nebenwirkungen (Katarakt, erhöhter Augeninnendruck </a:t>
            </a:r>
            <a:r>
              <a:rPr lang="en-US" sz="1200" dirty="0" err="1">
                <a:solidFill>
                  <a:srgbClr val="0000FF"/>
                </a:solidFill>
              </a:rPr>
              <a:t>usw.</a:t>
            </a:r>
            <a:r>
              <a:rPr lang="en-US" sz="1200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20602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 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5727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310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de-DE" sz="1200" dirty="0"/>
              <a:t>Führt häufig zu Folgen, die das Sehvermögen gefährden</a:t>
            </a:r>
            <a:r>
              <a:rPr lang="en-US" sz="1200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Asthma ist eine häufige Begleiterkrankung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5479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Asthma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5382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de-DE" sz="1200" dirty="0"/>
              <a:t>Führt häufig zu Folgen, die das Sehvermögen gefährden</a:t>
            </a:r>
            <a:r>
              <a:rPr lang="en-US" sz="1200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Asthma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</a:p>
          <a:p>
            <a:r>
              <a:rPr lang="en-US" sz="1200" dirty="0">
                <a:sym typeface="Wingdings" panose="05000000000000000000" pitchFamily="2" charset="2"/>
              </a:rPr>
              <a:t>Allergische Rhinitis ist eine häufige Begleiterkrankung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021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982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Asthma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</a:p>
          <a:p>
            <a:r>
              <a:rPr lang="en-US" sz="1200" dirty="0">
                <a:sym typeface="Wingdings" panose="05000000000000000000" pitchFamily="2" charset="2"/>
              </a:rPr>
              <a:t>Allergische Rhinitis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9846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Asthma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</a:p>
          <a:p>
            <a:r>
              <a:rPr lang="en-US" sz="1200" dirty="0">
                <a:sym typeface="Wingdings" panose="05000000000000000000" pitchFamily="2" charset="2"/>
              </a:rPr>
              <a:t>Allergische Rhinitis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  <a:endParaRPr lang="en-US" sz="2000" b="1" dirty="0">
              <a:solidFill>
                <a:srgbClr val="0000FF"/>
              </a:solidFill>
            </a:endParaRPr>
          </a:p>
          <a:p>
            <a:r>
              <a:rPr lang="en-US" sz="1200" dirty="0"/>
              <a:t>Künstliche Tränen können zur Linderung der Symptome beitragen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r>
              <a:rPr lang="en-US" altLang="en-US" sz="1200" dirty="0"/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449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Das Allergen wird in der Regel über die Luft übertragen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Pollen von Bäumen, Gräsern und Unkräutern sind typische Allergene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Tierhaare, Hausstaubmilben und Schimmelpilze sind typische Allergene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Führt häufig zu Folgen, die das Sehvermögen gefährden </a:t>
            </a:r>
            <a:r>
              <a:rPr lang="en-US" sz="1200" b="1" dirty="0">
                <a:solidFill>
                  <a:srgbClr val="0000FF"/>
                </a:solidFill>
              </a:rPr>
              <a:t> Weder</a:t>
            </a:r>
          </a:p>
          <a:p>
            <a:r>
              <a:rPr lang="en-US" sz="1200" dirty="0" err="1"/>
              <a:t>Mastzelldegranulation</a:t>
            </a:r>
            <a:r>
              <a:rPr lang="en-US" sz="1200" dirty="0"/>
              <a:t>: </a:t>
            </a:r>
            <a:r>
              <a:rPr lang="en-US" sz="1200" dirty="0" err="1"/>
              <a:t>Juckreiz</a:t>
            </a:r>
            <a:r>
              <a:rPr lang="en-US" sz="1200" dirty="0"/>
              <a:t>, </a:t>
            </a:r>
            <a:r>
              <a:rPr lang="en-US" sz="1200" dirty="0" err="1"/>
              <a:t>Ödem</a:t>
            </a:r>
            <a:r>
              <a:rPr lang="en-US" sz="1200" dirty="0"/>
              <a:t> und </a:t>
            </a:r>
            <a:r>
              <a:rPr lang="en-US" sz="1200" dirty="0" err="1"/>
              <a:t>Hyperämie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ym typeface="Wingdings" panose="05000000000000000000" pitchFamily="2" charset="2"/>
              </a:rPr>
              <a:t>Asthma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</a:p>
          <a:p>
            <a:r>
              <a:rPr lang="en-US" sz="1200" dirty="0">
                <a:sym typeface="Wingdings" panose="05000000000000000000" pitchFamily="2" charset="2"/>
              </a:rPr>
              <a:t>Allergische Rhinitis ist eine häufige Begleiterkrankung </a:t>
            </a:r>
            <a:r>
              <a:rPr lang="en-US" sz="1200" b="1" dirty="0">
                <a:solidFill>
                  <a:srgbClr val="0000FF"/>
                </a:solidFill>
                <a:sym typeface="Wingdings" panose="05000000000000000000" pitchFamily="2" charset="2"/>
              </a:rPr>
              <a:t> SAC</a:t>
            </a:r>
            <a:endParaRPr lang="en-US" sz="2000" b="1" dirty="0">
              <a:solidFill>
                <a:srgbClr val="0000FF"/>
              </a:solidFill>
            </a:endParaRPr>
          </a:p>
          <a:p>
            <a:r>
              <a:rPr lang="en-US" sz="1200" dirty="0"/>
              <a:t>Künstliche Tränen können zur Linderung der Symptome beitragen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515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Führt häufig zu Folgen, die das Sehvermögen gefährden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Weder</a:t>
            </a:r>
          </a:p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Mastzelldegranulation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: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Ödem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Hyperämie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Asthma ist eine häufige Begleiterkrankung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Allergische Rhinitis ist eine häufige Begleiterkrankung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SAC</a:t>
            </a:r>
            <a:endParaRPr lang="en-US" sz="20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b="1" dirty="0"/>
              <a:t>Künstliche Tränen können zur Linderung der Symptome beitragen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29651" y="4732481"/>
            <a:ext cx="3483582" cy="33855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helfen künstliche Tränen bei der Symptomkontrolle?</a:t>
            </a:r>
            <a:endParaRPr lang="en-US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9739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Hauptsymptom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ist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Ist eine IgE-vermittelte Überempfindlichkeitsreaktion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Das Allergen wird in der Regel über die Luft übertragen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Pollen von Bäumen, Gräsern und Unkräutern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Tierhaare, Hausstaubmilben und Schimmelpilze sind typische Allergene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Führt häufig zu Folgen, die das Sehvermögen gefährden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Weder</a:t>
            </a:r>
          </a:p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Mastzelldegranulation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: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Juckreiz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Ödem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und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Hyperämie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Beides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Topische Steroide sind die Hauptstütze der Behandlung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T-Zellen spielen eine wichtige Rolle bei der Pathogenese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Weder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Asthma ist eine häufige Begleiterkrankung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Allergische Rhinitis ist eine häufige Begleiterkrankung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SAC</a:t>
            </a:r>
            <a:endParaRPr lang="en-US" sz="20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b="1" dirty="0"/>
              <a:t>Künstliche Tränen können zur Linderung der Symptome beitragen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7981" y="4687658"/>
            <a:ext cx="4321504" cy="584775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helfen künstliche Tränen bei der Symptomkontrolle?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Indem sie Allergene von der Augenoberfläche abwaschen</a:t>
            </a:r>
          </a:p>
        </p:txBody>
      </p:sp>
    </p:spTree>
    <p:extLst>
      <p:ext uri="{BB962C8B-B14F-4D97-AF65-F5344CB8AC3E}">
        <p14:creationId xmlns:p14="http://schemas.microsoft.com/office/powerpoint/2010/main" val="1795332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b="1" dirty="0"/>
              <a:t>Das </a:t>
            </a:r>
            <a:r>
              <a:rPr lang="en-US" sz="1200" b="1" dirty="0" err="1"/>
              <a:t>Hauptsymptom</a:t>
            </a:r>
            <a:r>
              <a:rPr lang="en-US" sz="1200" b="1" dirty="0"/>
              <a:t> </a:t>
            </a:r>
            <a:r>
              <a:rPr lang="en-US" sz="1200" b="1" dirty="0" err="1"/>
              <a:t>ist</a:t>
            </a:r>
            <a:r>
              <a:rPr lang="en-US" sz="1200" b="1" dirty="0"/>
              <a:t> </a:t>
            </a:r>
            <a:r>
              <a:rPr lang="en-US" sz="1200" b="1" dirty="0" err="1"/>
              <a:t>Juckreiz</a:t>
            </a:r>
            <a:r>
              <a:rPr lang="en-US" sz="1200" b="1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93194" y="2073499"/>
            <a:ext cx="5814412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Faustregel: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--Wenn der </a:t>
            </a:r>
            <a:r>
              <a:rPr lang="en-US" sz="1200" dirty="0" err="1">
                <a:solidFill>
                  <a:srgbClr val="0000FF"/>
                </a:solidFill>
              </a:rPr>
              <a:t>Patient </a:t>
            </a:r>
            <a:r>
              <a:rPr lang="en-US" sz="1200" dirty="0">
                <a:solidFill>
                  <a:srgbClr val="0000FF"/>
                </a:solidFill>
              </a:rPr>
              <a:t>über Juckreiz &gt;&gt; Brennen berichtet, denken Sie an SAC/PAC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--Wenn der </a:t>
            </a:r>
            <a:r>
              <a:rPr lang="en-US" sz="1200" dirty="0" err="1">
                <a:solidFill>
                  <a:srgbClr val="0000FF"/>
                </a:solidFill>
              </a:rPr>
              <a:t>Patient </a:t>
            </a:r>
            <a:r>
              <a:rPr lang="en-US" sz="1200" dirty="0">
                <a:solidFill>
                  <a:srgbClr val="0000FF"/>
                </a:solidFill>
              </a:rPr>
              <a:t>Brennen &gt;&gt; Juckreiz angibt, denken Sie an </a:t>
            </a:r>
            <a:r>
              <a:rPr lang="en-US" sz="1200" b="1" dirty="0">
                <a:solidFill>
                  <a:srgbClr val="0000FF"/>
                </a:solidFill>
              </a:rPr>
              <a:t>das  Syndrom des trockenen Auges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436394" y="2642350"/>
            <a:ext cx="1937311" cy="262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etwas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ganz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andes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09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Auch bekannt als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Heuschnupfen-Konjunktivitis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SAC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Tritt das ganze Jahr über auf 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 PAC</a:t>
            </a:r>
          </a:p>
          <a:p>
            <a:r>
              <a:rPr lang="en-US" sz="1200" b="1" dirty="0"/>
              <a:t>Das </a:t>
            </a:r>
            <a:r>
              <a:rPr lang="en-US" sz="1200" b="1" dirty="0" err="1"/>
              <a:t>Hauptsymptom</a:t>
            </a:r>
            <a:r>
              <a:rPr lang="en-US" sz="1200" b="1" dirty="0"/>
              <a:t> </a:t>
            </a:r>
            <a:r>
              <a:rPr lang="en-US" sz="1200" b="1" dirty="0" err="1"/>
              <a:t>ist</a:t>
            </a:r>
            <a:r>
              <a:rPr lang="en-US" sz="1200" b="1" dirty="0"/>
              <a:t> </a:t>
            </a:r>
            <a:r>
              <a:rPr lang="en-US" sz="1200" b="1" dirty="0" err="1"/>
              <a:t>Juckreiz</a:t>
            </a:r>
            <a:r>
              <a:rPr lang="en-US" sz="1200" b="1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93194" y="2073499"/>
            <a:ext cx="5814412" cy="83099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Faustregel: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--Wenn der </a:t>
            </a:r>
            <a:r>
              <a:rPr lang="en-US" sz="1200" dirty="0" err="1">
                <a:solidFill>
                  <a:srgbClr val="0000FF"/>
                </a:solidFill>
              </a:rPr>
              <a:t>Patient </a:t>
            </a:r>
            <a:r>
              <a:rPr lang="en-US" sz="1200" dirty="0">
                <a:solidFill>
                  <a:srgbClr val="0000FF"/>
                </a:solidFill>
              </a:rPr>
              <a:t>über Juckreiz &gt;&gt; Brennen berichtet, denken Sie an SAC/PAC</a:t>
            </a:r>
          </a:p>
          <a:p>
            <a:r>
              <a:rPr lang="en-US" sz="1200" dirty="0">
                <a:solidFill>
                  <a:srgbClr val="0000FF"/>
                </a:solidFill>
              </a:rPr>
              <a:t>--Wenn der </a:t>
            </a:r>
            <a:r>
              <a:rPr lang="en-US" sz="1200" dirty="0" err="1">
                <a:solidFill>
                  <a:srgbClr val="0000FF"/>
                </a:solidFill>
              </a:rPr>
              <a:t>Patient </a:t>
            </a:r>
            <a:r>
              <a:rPr lang="en-US" sz="1200" dirty="0">
                <a:solidFill>
                  <a:srgbClr val="0000FF"/>
                </a:solidFill>
              </a:rPr>
              <a:t>Brennen &gt;&gt; Juckreiz angibt, denken Sie an </a:t>
            </a:r>
            <a:r>
              <a:rPr lang="en-US" sz="1200" b="1" dirty="0">
                <a:solidFill>
                  <a:srgbClr val="0000FF"/>
                </a:solidFill>
              </a:rPr>
              <a:t>das  Syndrom des trockenen Auges</a:t>
            </a:r>
          </a:p>
        </p:txBody>
      </p:sp>
    </p:spTree>
    <p:extLst>
      <p:ext uri="{BB962C8B-B14F-4D97-AF65-F5344CB8AC3E}">
        <p14:creationId xmlns:p14="http://schemas.microsoft.com/office/powerpoint/2010/main" val="498580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00"/>
            <a:ext cx="8686800" cy="5827756"/>
          </a:xfrm>
        </p:spPr>
        <p:txBody>
          <a:bodyPr wrap="square" lIns="25400" tIns="12700" rIns="25400" bIns="12700"/>
          <a:lstStyle/>
          <a:p>
            <a:r>
              <a:rPr lang="en-US" sz="1200" dirty="0"/>
              <a:t>Auch bekannt als </a:t>
            </a:r>
            <a:r>
              <a:rPr lang="en-US" sz="1200" i="1" dirty="0"/>
              <a:t>Heuschnupfen-Konjunktivitis </a:t>
            </a:r>
            <a:r>
              <a:rPr lang="en-US" sz="1200" b="1" dirty="0">
                <a:solidFill>
                  <a:srgbClr val="0000FF"/>
                </a:solidFill>
              </a:rPr>
              <a:t> SAC</a:t>
            </a:r>
          </a:p>
          <a:p>
            <a:r>
              <a:rPr lang="en-US" sz="1200" dirty="0"/>
              <a:t>Tritt das ganze Jahr über auf </a:t>
            </a:r>
            <a:r>
              <a:rPr lang="en-US" sz="1200" b="1" dirty="0">
                <a:solidFill>
                  <a:srgbClr val="0000FF"/>
                </a:solidFill>
              </a:rPr>
              <a:t> PAC</a:t>
            </a:r>
          </a:p>
          <a:p>
            <a:r>
              <a:rPr lang="en-US" sz="1200" dirty="0"/>
              <a:t>Das </a:t>
            </a:r>
            <a:r>
              <a:rPr lang="en-US" sz="1200" dirty="0" err="1"/>
              <a:t>Hauptsymptom</a:t>
            </a:r>
            <a:r>
              <a:rPr lang="en-US" sz="1200" dirty="0"/>
              <a:t> </a:t>
            </a:r>
            <a:r>
              <a:rPr lang="en-US" sz="1200" dirty="0" err="1"/>
              <a:t>ist</a:t>
            </a:r>
            <a:r>
              <a:rPr lang="en-US" sz="1200" dirty="0"/>
              <a:t> </a:t>
            </a:r>
            <a:r>
              <a:rPr lang="en-US" sz="1200" dirty="0" err="1"/>
              <a:t>Juckreiz</a:t>
            </a:r>
            <a:r>
              <a:rPr lang="en-US" sz="1200" i="1" dirty="0"/>
              <a:t> </a:t>
            </a:r>
            <a:r>
              <a:rPr lang="en-US" sz="1200" b="1" dirty="0">
                <a:solidFill>
                  <a:srgbClr val="0000FF"/>
                </a:solidFill>
              </a:rPr>
              <a:t> Beides</a:t>
            </a:r>
          </a:p>
          <a:p>
            <a:r>
              <a:rPr lang="en-US" sz="1200" dirty="0"/>
              <a:t>Ist eine IgE-vermittelte Überempfindlichkeitsreaktion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2449" y="101958"/>
            <a:ext cx="8694944" cy="39498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/>
              <a:t>Geben Sie für jeden der folgenden Punkte an, ob er auf</a:t>
            </a:r>
            <a:endParaRPr lang="en-US" altLang="en-US" sz="1200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0000FF"/>
                </a:solidFill>
              </a:rPr>
              <a:t>saisonale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(SAC),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ganzjährige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allergische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Konjunktivitis</a:t>
            </a:r>
            <a:r>
              <a:rPr lang="en-US" altLang="en-US" sz="1200" i="1" dirty="0">
                <a:solidFill>
                  <a:srgbClr val="0000FF"/>
                </a:solidFill>
              </a:rPr>
              <a:t> (PAC), </a:t>
            </a:r>
            <a:r>
              <a:rPr lang="en-US" altLang="en-US" sz="1200" i="1" dirty="0" err="1">
                <a:solidFill>
                  <a:srgbClr val="0000FF"/>
                </a:solidFill>
              </a:rPr>
              <a:t>weder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noch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oder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beides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zutrifft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8851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0</TotalTime>
  <Words>5154</Words>
  <Application>Microsoft Office PowerPoint</Application>
  <PresentationFormat>Bildschirmpräsentation (4:3)</PresentationFormat>
  <Paragraphs>732</Paragraphs>
  <Slides>64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64</vt:i4>
      </vt:variant>
    </vt:vector>
  </HeadingPairs>
  <TitlesOfParts>
    <vt:vector size="69" baseType="lpstr">
      <vt:lpstr>Arial</vt:lpstr>
      <vt:lpstr>Calibri</vt:lpstr>
      <vt:lpstr>Segoe Script</vt:lpstr>
      <vt:lpstr>Wingdings</vt:lpstr>
      <vt:lpstr>Theme1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</dc:creator>
  <cp:keywords>, docId:2DC39F95CD66CD2F50363E1606C861C2</cp:keywords>
  <cp:lastModifiedBy>Assaf Abdelrahman</cp:lastModifiedBy>
  <cp:revision>28</cp:revision>
  <dcterms:created xsi:type="dcterms:W3CDTF">2018-04-19T00:08:57Z</dcterms:created>
  <dcterms:modified xsi:type="dcterms:W3CDTF">2026-07-21T09:41:46Z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75977-6a8b-49f8-8232-e8eaac98c745_Enabled">
    <vt:lpwstr>true</vt:lpwstr>
  </property>
  <property fmtid="{D5CDD505-2E9C-101B-9397-08002B2CF9AE}" pid="3" name="MSIP_Label_da375977-6a8b-49f8-8232-e8eaac98c745_SetDate">
    <vt:lpwstr>2026-07-16T08:36:53Z</vt:lpwstr>
  </property>
  <property fmtid="{D5CDD505-2E9C-101B-9397-08002B2CF9AE}" pid="4" name="MSIP_Label_da375977-6a8b-49f8-8232-e8eaac98c745_Method">
    <vt:lpwstr>Standard</vt:lpwstr>
  </property>
  <property fmtid="{D5CDD505-2E9C-101B-9397-08002B2CF9AE}" pid="5" name="MSIP_Label_da375977-6a8b-49f8-8232-e8eaac98c745_Name">
    <vt:lpwstr>Intern</vt:lpwstr>
  </property>
  <property fmtid="{D5CDD505-2E9C-101B-9397-08002B2CF9AE}" pid="6" name="MSIP_Label_da375977-6a8b-49f8-8232-e8eaac98c745_SiteId">
    <vt:lpwstr>f3391131-35b6-4b9b-a8e1-f1c8b620c044</vt:lpwstr>
  </property>
  <property fmtid="{D5CDD505-2E9C-101B-9397-08002B2CF9AE}" pid="7" name="MSIP_Label_da375977-6a8b-49f8-8232-e8eaac98c745_ActionId">
    <vt:lpwstr>58e73c0d-14b2-4f53-a89a-a7f0c2bc01f9</vt:lpwstr>
  </property>
  <property fmtid="{D5CDD505-2E9C-101B-9397-08002B2CF9AE}" pid="8" name="MSIP_Label_da375977-6a8b-49f8-8232-e8eaac98c745_ContentBits">
    <vt:lpwstr>0</vt:lpwstr>
  </property>
  <property fmtid="{D5CDD505-2E9C-101B-9397-08002B2CF9AE}" pid="9" name="MSIP_Label_da375977-6a8b-49f8-8232-e8eaac98c745_Tag">
    <vt:lpwstr>10, 3, 0, 1</vt:lpwstr>
  </property>
</Properties>
</file>